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1" r:id="rId6"/>
    <p:sldId id="262" r:id="rId7"/>
    <p:sldId id="263" r:id="rId8"/>
    <p:sldId id="264" r:id="rId9"/>
    <p:sldId id="265" r:id="rId10"/>
    <p:sldId id="266"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301"/>
  </p:normalViewPr>
  <p:slideViewPr>
    <p:cSldViewPr snapToGrid="0" snapToObjects="1">
      <p:cViewPr varScale="1">
        <p:scale>
          <a:sx n="106" d="100"/>
          <a:sy n="106"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55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83488" y="1655088"/>
            <a:ext cx="4919424" cy="4919424"/>
          </a:xfrm>
          <a:prstGeom prst="rect">
            <a:avLst/>
          </a:prstGeom>
        </p:spPr>
      </p:pic>
      <p:sp>
        <p:nvSpPr>
          <p:cNvPr id="6" name="Text 1"/>
          <p:cNvSpPr/>
          <p:nvPr/>
        </p:nvSpPr>
        <p:spPr>
          <a:xfrm>
            <a:off x="6280190" y="1502926"/>
            <a:ext cx="7556421" cy="2054066"/>
          </a:xfrm>
          <a:prstGeom prst="rect">
            <a:avLst/>
          </a:prstGeom>
          <a:noFill/>
          <a:ln/>
        </p:spPr>
        <p:txBody>
          <a:bodyPr wrap="square" rtlCol="0" anchor="t"/>
          <a:lstStyle/>
          <a:p>
            <a:pPr marL="0" indent="0">
              <a:lnSpc>
                <a:spcPts val="8087"/>
              </a:lnSpc>
              <a:buNone/>
            </a:pPr>
            <a:r>
              <a:rPr lang="en-US" sz="6470" b="1" dirty="0">
                <a:solidFill>
                  <a:srgbClr val="000000"/>
                </a:solidFill>
                <a:latin typeface="Petrona" pitchFamily="34" charset="0"/>
                <a:ea typeface="Petrona" pitchFamily="34" charset="-122"/>
                <a:cs typeface="Petrona" pitchFamily="34" charset="-120"/>
              </a:rPr>
              <a:t>Digital Marketing Process for Adidas</a:t>
            </a:r>
            <a:endParaRPr lang="en-US" sz="6470" dirty="0"/>
          </a:p>
        </p:txBody>
      </p:sp>
      <p:sp>
        <p:nvSpPr>
          <p:cNvPr id="7" name="Text 2"/>
          <p:cNvSpPr/>
          <p:nvPr/>
        </p:nvSpPr>
        <p:spPr>
          <a:xfrm>
            <a:off x="6280190" y="3897154"/>
            <a:ext cx="7556421" cy="2177415"/>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Adidas, the renowned sportswear brand, has a sophisticated digital marketing strategy that encompasses various facets to engage their target audience and drive brand awareness. This presentation will explore Adidas' digital marketing process, objectives, buyer persona, strategies, media investments, digital presence, and social media platforms.</a:t>
            </a:r>
            <a:endParaRPr lang="en-US" sz="1786" dirty="0"/>
          </a:p>
        </p:txBody>
      </p:sp>
      <p:sp>
        <p:nvSpPr>
          <p:cNvPr id="8" name="Shape 3"/>
          <p:cNvSpPr/>
          <p:nvPr/>
        </p:nvSpPr>
        <p:spPr>
          <a:xfrm>
            <a:off x="6280190" y="6346627"/>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10" name="Text 4"/>
          <p:cNvSpPr/>
          <p:nvPr/>
        </p:nvSpPr>
        <p:spPr>
          <a:xfrm>
            <a:off x="6756440" y="6329720"/>
            <a:ext cx="2644497" cy="396835"/>
          </a:xfrm>
          <a:prstGeom prst="rect">
            <a:avLst/>
          </a:prstGeom>
          <a:noFill/>
          <a:ln/>
        </p:spPr>
        <p:txBody>
          <a:bodyPr wrap="none" rtlCol="0" anchor="t"/>
          <a:lstStyle/>
          <a:p>
            <a:pPr marL="0" indent="0" algn="l">
              <a:lnSpc>
                <a:spcPts val="3126"/>
              </a:lnSpc>
              <a:buNone/>
            </a:pPr>
            <a:r>
              <a:rPr lang="en-US" sz="2233" b="1" dirty="0">
                <a:solidFill>
                  <a:srgbClr val="272525"/>
                </a:solidFill>
                <a:latin typeface="Inter" pitchFamily="34" charset="0"/>
                <a:ea typeface="Inter" pitchFamily="34" charset="-122"/>
                <a:cs typeface="Inter" pitchFamily="34" charset="-120"/>
              </a:rPr>
              <a:t>By </a:t>
            </a:r>
            <a:r>
              <a:rPr lang="en-US" sz="2233" b="1" dirty="0" err="1">
                <a:solidFill>
                  <a:srgbClr val="272525"/>
                </a:solidFill>
                <a:latin typeface="Inter" pitchFamily="34" charset="0"/>
                <a:ea typeface="Inter" pitchFamily="34" charset="-122"/>
                <a:cs typeface="Inter" pitchFamily="34" charset="-120"/>
              </a:rPr>
              <a:t>Paramjeet</a:t>
            </a:r>
            <a:r>
              <a:rPr lang="en-US" sz="2233" b="1" dirty="0">
                <a:solidFill>
                  <a:srgbClr val="272525"/>
                </a:solidFill>
                <a:latin typeface="Inter" pitchFamily="34" charset="0"/>
                <a:ea typeface="Inter" pitchFamily="34" charset="-122"/>
                <a:cs typeface="Inter" pitchFamily="34" charset="-120"/>
              </a:rPr>
              <a:t> Singh Bill Gates</a:t>
            </a:r>
            <a:endParaRPr lang="en-US" sz="2233"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0106" y="2727008"/>
            <a:ext cx="4934069" cy="2775466"/>
          </a:xfrm>
          <a:prstGeom prst="rect">
            <a:avLst/>
          </a:prstGeom>
        </p:spPr>
      </p:pic>
      <p:sp>
        <p:nvSpPr>
          <p:cNvPr id="6" name="Text 1"/>
          <p:cNvSpPr/>
          <p:nvPr/>
        </p:nvSpPr>
        <p:spPr>
          <a:xfrm>
            <a:off x="773073" y="784979"/>
            <a:ext cx="5798463" cy="724733"/>
          </a:xfrm>
          <a:prstGeom prst="rect">
            <a:avLst/>
          </a:prstGeom>
          <a:noFill/>
          <a:ln/>
        </p:spPr>
        <p:txBody>
          <a:bodyPr wrap="none" rtlCol="0" anchor="t"/>
          <a:lstStyle/>
          <a:p>
            <a:pPr marL="0" indent="0">
              <a:lnSpc>
                <a:spcPts val="5707"/>
              </a:lnSpc>
              <a:buNone/>
            </a:pPr>
            <a:r>
              <a:rPr lang="en-US" sz="4566" b="1" dirty="0">
                <a:solidFill>
                  <a:srgbClr val="000000"/>
                </a:solidFill>
                <a:latin typeface="Petrona" pitchFamily="34" charset="0"/>
                <a:ea typeface="Petrona" pitchFamily="34" charset="-122"/>
                <a:cs typeface="Petrona" pitchFamily="34" charset="-120"/>
              </a:rPr>
              <a:t>Conclusion</a:t>
            </a:r>
            <a:endParaRPr lang="en-US" sz="4566" dirty="0"/>
          </a:p>
        </p:txBody>
      </p:sp>
      <p:sp>
        <p:nvSpPr>
          <p:cNvPr id="7" name="Shape 2"/>
          <p:cNvSpPr/>
          <p:nvPr/>
        </p:nvSpPr>
        <p:spPr>
          <a:xfrm>
            <a:off x="773073" y="2089428"/>
            <a:ext cx="496967" cy="496967"/>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8" name="Text 3"/>
          <p:cNvSpPr/>
          <p:nvPr/>
        </p:nvSpPr>
        <p:spPr>
          <a:xfrm>
            <a:off x="947023" y="2163961"/>
            <a:ext cx="148947" cy="347901"/>
          </a:xfrm>
          <a:prstGeom prst="rect">
            <a:avLst/>
          </a:prstGeom>
          <a:noFill/>
          <a:ln/>
        </p:spPr>
        <p:txBody>
          <a:bodyPr wrap="none" rtlCol="0" anchor="t"/>
          <a:lstStyle/>
          <a:p>
            <a:pPr marL="0" indent="0" algn="ctr">
              <a:lnSpc>
                <a:spcPts val="2739"/>
              </a:lnSpc>
              <a:buNone/>
            </a:pPr>
            <a:r>
              <a:rPr lang="en-US" sz="2739" b="1" dirty="0">
                <a:solidFill>
                  <a:srgbClr val="272525"/>
                </a:solidFill>
                <a:latin typeface="Petrona" pitchFamily="34" charset="0"/>
                <a:ea typeface="Petrona" pitchFamily="34" charset="-122"/>
                <a:cs typeface="Petrona" pitchFamily="34" charset="-120"/>
              </a:rPr>
              <a:t>1</a:t>
            </a:r>
            <a:endParaRPr lang="en-US" sz="2739" dirty="0"/>
          </a:p>
        </p:txBody>
      </p:sp>
      <p:sp>
        <p:nvSpPr>
          <p:cNvPr id="9" name="Text 4"/>
          <p:cNvSpPr/>
          <p:nvPr/>
        </p:nvSpPr>
        <p:spPr>
          <a:xfrm>
            <a:off x="1490901" y="2089428"/>
            <a:ext cx="2970728" cy="724614"/>
          </a:xfrm>
          <a:prstGeom prst="rect">
            <a:avLst/>
          </a:prstGeom>
          <a:noFill/>
          <a:ln/>
        </p:spPr>
        <p:txBody>
          <a:bodyPr wrap="square" rtlCol="0" anchor="t"/>
          <a:lstStyle/>
          <a:p>
            <a:pPr marL="0" indent="0">
              <a:lnSpc>
                <a:spcPts val="2854"/>
              </a:lnSpc>
              <a:buNone/>
            </a:pPr>
            <a:r>
              <a:rPr lang="en-US" sz="2283" b="1" dirty="0">
                <a:solidFill>
                  <a:srgbClr val="272525"/>
                </a:solidFill>
                <a:latin typeface="Petrona" pitchFamily="34" charset="0"/>
                <a:ea typeface="Petrona" pitchFamily="34" charset="-122"/>
                <a:cs typeface="Petrona" pitchFamily="34" charset="-120"/>
              </a:rPr>
              <a:t>Comprehensive Approach</a:t>
            </a:r>
            <a:endParaRPr lang="en-US" sz="2283" dirty="0"/>
          </a:p>
        </p:txBody>
      </p:sp>
      <p:sp>
        <p:nvSpPr>
          <p:cNvPr id="10" name="Text 5"/>
          <p:cNvSpPr/>
          <p:nvPr/>
        </p:nvSpPr>
        <p:spPr>
          <a:xfrm>
            <a:off x="1490901" y="2946559"/>
            <a:ext cx="2970728" cy="2473643"/>
          </a:xfrm>
          <a:prstGeom prst="rect">
            <a:avLst/>
          </a:prstGeom>
          <a:noFill/>
          <a:ln/>
        </p:spPr>
        <p:txBody>
          <a:bodyPr wrap="square" rtlCol="0" anchor="t"/>
          <a:lstStyle/>
          <a:p>
            <a:pPr marL="0" indent="0">
              <a:lnSpc>
                <a:spcPts val="2783"/>
              </a:lnSpc>
              <a:buNone/>
            </a:pPr>
            <a:r>
              <a:rPr lang="en-US" sz="1739" dirty="0">
                <a:solidFill>
                  <a:srgbClr val="272525"/>
                </a:solidFill>
                <a:latin typeface="Inter" pitchFamily="34" charset="0"/>
                <a:ea typeface="Inter" pitchFamily="34" charset="-122"/>
                <a:cs typeface="Inter" pitchFamily="34" charset="-120"/>
              </a:rPr>
              <a:t>Adidas has a well-rounded digital marketing strategy that encompasses paid, earned, and owned media channels to reach and engage their target audience effectively.</a:t>
            </a:r>
            <a:endParaRPr lang="en-US" sz="1739" dirty="0"/>
          </a:p>
        </p:txBody>
      </p:sp>
      <p:sp>
        <p:nvSpPr>
          <p:cNvPr id="11" name="Shape 6"/>
          <p:cNvSpPr/>
          <p:nvPr/>
        </p:nvSpPr>
        <p:spPr>
          <a:xfrm>
            <a:off x="4682490" y="2089428"/>
            <a:ext cx="496967" cy="496967"/>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2" name="Text 7"/>
          <p:cNvSpPr/>
          <p:nvPr/>
        </p:nvSpPr>
        <p:spPr>
          <a:xfrm>
            <a:off x="4832271" y="2163961"/>
            <a:ext cx="197287" cy="347901"/>
          </a:xfrm>
          <a:prstGeom prst="rect">
            <a:avLst/>
          </a:prstGeom>
          <a:noFill/>
          <a:ln/>
        </p:spPr>
        <p:txBody>
          <a:bodyPr wrap="none" rtlCol="0" anchor="t"/>
          <a:lstStyle/>
          <a:p>
            <a:pPr marL="0" indent="0" algn="ctr">
              <a:lnSpc>
                <a:spcPts val="2739"/>
              </a:lnSpc>
              <a:buNone/>
            </a:pPr>
            <a:r>
              <a:rPr lang="en-US" sz="2739" b="1" dirty="0">
                <a:solidFill>
                  <a:srgbClr val="272525"/>
                </a:solidFill>
                <a:latin typeface="Petrona" pitchFamily="34" charset="0"/>
                <a:ea typeface="Petrona" pitchFamily="34" charset="-122"/>
                <a:cs typeface="Petrona" pitchFamily="34" charset="-120"/>
              </a:rPr>
              <a:t>2</a:t>
            </a:r>
            <a:endParaRPr lang="en-US" sz="2739" dirty="0"/>
          </a:p>
        </p:txBody>
      </p:sp>
      <p:sp>
        <p:nvSpPr>
          <p:cNvPr id="13" name="Text 8"/>
          <p:cNvSpPr/>
          <p:nvPr/>
        </p:nvSpPr>
        <p:spPr>
          <a:xfrm>
            <a:off x="5400318" y="2089428"/>
            <a:ext cx="2899172" cy="362307"/>
          </a:xfrm>
          <a:prstGeom prst="rect">
            <a:avLst/>
          </a:prstGeom>
          <a:noFill/>
          <a:ln/>
        </p:spPr>
        <p:txBody>
          <a:bodyPr wrap="none" rtlCol="0" anchor="t"/>
          <a:lstStyle/>
          <a:p>
            <a:pPr marL="0" indent="0">
              <a:lnSpc>
                <a:spcPts val="2854"/>
              </a:lnSpc>
              <a:buNone/>
            </a:pPr>
            <a:r>
              <a:rPr lang="en-US" sz="2283" b="1" dirty="0">
                <a:solidFill>
                  <a:srgbClr val="272525"/>
                </a:solidFill>
                <a:latin typeface="Petrona" pitchFamily="34" charset="0"/>
                <a:ea typeface="Petrona" pitchFamily="34" charset="-122"/>
                <a:cs typeface="Petrona" pitchFamily="34" charset="-120"/>
              </a:rPr>
              <a:t>Adapting to Trends</a:t>
            </a:r>
            <a:endParaRPr lang="en-US" sz="2283" dirty="0"/>
          </a:p>
        </p:txBody>
      </p:sp>
      <p:sp>
        <p:nvSpPr>
          <p:cNvPr id="14" name="Text 9"/>
          <p:cNvSpPr/>
          <p:nvPr/>
        </p:nvSpPr>
        <p:spPr>
          <a:xfrm>
            <a:off x="5400318" y="2584252"/>
            <a:ext cx="2970728" cy="2473643"/>
          </a:xfrm>
          <a:prstGeom prst="rect">
            <a:avLst/>
          </a:prstGeom>
          <a:noFill/>
          <a:ln/>
        </p:spPr>
        <p:txBody>
          <a:bodyPr wrap="square" rtlCol="0" anchor="t"/>
          <a:lstStyle/>
          <a:p>
            <a:pPr marL="0" indent="0">
              <a:lnSpc>
                <a:spcPts val="2783"/>
              </a:lnSpc>
              <a:buNone/>
            </a:pPr>
            <a:r>
              <a:rPr lang="en-US" sz="1739" dirty="0">
                <a:solidFill>
                  <a:srgbClr val="272525"/>
                </a:solidFill>
                <a:latin typeface="Inter" pitchFamily="34" charset="0"/>
                <a:ea typeface="Inter" pitchFamily="34" charset="-122"/>
                <a:cs typeface="Inter" pitchFamily="34" charset="-120"/>
              </a:rPr>
              <a:t>Adidas remains agile and adaptable, embracing emerging technologies and platforms to stay ahead of the curve and connect with their customers in innovative ways.</a:t>
            </a:r>
            <a:endParaRPr lang="en-US" sz="1739" dirty="0"/>
          </a:p>
        </p:txBody>
      </p:sp>
      <p:sp>
        <p:nvSpPr>
          <p:cNvPr id="15" name="Shape 10"/>
          <p:cNvSpPr/>
          <p:nvPr/>
        </p:nvSpPr>
        <p:spPr>
          <a:xfrm>
            <a:off x="773073" y="5889546"/>
            <a:ext cx="496967" cy="496967"/>
          </a:xfrm>
          <a:prstGeom prst="roundRect">
            <a:avLst>
              <a:gd name="adj" fmla="val 18669"/>
            </a:avLst>
          </a:prstGeom>
          <a:solidFill>
            <a:srgbClr val="CCEEFF"/>
          </a:solidFill>
          <a:ln w="7620">
            <a:solidFill>
              <a:srgbClr val="B2D4E5"/>
            </a:solidFill>
            <a:prstDash val="solid"/>
          </a:ln>
        </p:spPr>
        <p:txBody>
          <a:bodyPr/>
          <a:lstStyle/>
          <a:p>
            <a:endParaRPr lang="en-US"/>
          </a:p>
        </p:txBody>
      </p:sp>
      <p:sp>
        <p:nvSpPr>
          <p:cNvPr id="16" name="Text 11"/>
          <p:cNvSpPr/>
          <p:nvPr/>
        </p:nvSpPr>
        <p:spPr>
          <a:xfrm>
            <a:off x="923092" y="5964079"/>
            <a:ext cx="196929" cy="347901"/>
          </a:xfrm>
          <a:prstGeom prst="rect">
            <a:avLst/>
          </a:prstGeom>
          <a:noFill/>
          <a:ln/>
        </p:spPr>
        <p:txBody>
          <a:bodyPr wrap="none" rtlCol="0" anchor="t"/>
          <a:lstStyle/>
          <a:p>
            <a:pPr marL="0" indent="0" algn="ctr">
              <a:lnSpc>
                <a:spcPts val="2739"/>
              </a:lnSpc>
              <a:buNone/>
            </a:pPr>
            <a:r>
              <a:rPr lang="en-US" sz="2739" b="1" dirty="0">
                <a:solidFill>
                  <a:srgbClr val="272525"/>
                </a:solidFill>
                <a:latin typeface="Petrona" pitchFamily="34" charset="0"/>
                <a:ea typeface="Petrona" pitchFamily="34" charset="-122"/>
                <a:cs typeface="Petrona" pitchFamily="34" charset="-120"/>
              </a:rPr>
              <a:t>3</a:t>
            </a:r>
            <a:endParaRPr lang="en-US" sz="2739" dirty="0"/>
          </a:p>
        </p:txBody>
      </p:sp>
      <p:sp>
        <p:nvSpPr>
          <p:cNvPr id="17" name="Text 12"/>
          <p:cNvSpPr/>
          <p:nvPr/>
        </p:nvSpPr>
        <p:spPr>
          <a:xfrm>
            <a:off x="1490901" y="5889546"/>
            <a:ext cx="3455908" cy="362307"/>
          </a:xfrm>
          <a:prstGeom prst="rect">
            <a:avLst/>
          </a:prstGeom>
          <a:noFill/>
          <a:ln/>
        </p:spPr>
        <p:txBody>
          <a:bodyPr wrap="none" rtlCol="0" anchor="t"/>
          <a:lstStyle/>
          <a:p>
            <a:pPr marL="0" indent="0">
              <a:lnSpc>
                <a:spcPts val="2854"/>
              </a:lnSpc>
              <a:buNone/>
            </a:pPr>
            <a:r>
              <a:rPr lang="en-US" sz="2283" b="1" dirty="0">
                <a:solidFill>
                  <a:srgbClr val="272525"/>
                </a:solidFill>
                <a:latin typeface="Petrona" pitchFamily="34" charset="0"/>
                <a:ea typeface="Petrona" pitchFamily="34" charset="-122"/>
                <a:cs typeface="Petrona" pitchFamily="34" charset="-120"/>
              </a:rPr>
              <a:t>Data-Driven Optimization</a:t>
            </a:r>
            <a:endParaRPr lang="en-US" sz="2283" dirty="0"/>
          </a:p>
        </p:txBody>
      </p:sp>
      <p:sp>
        <p:nvSpPr>
          <p:cNvPr id="18" name="Text 13"/>
          <p:cNvSpPr/>
          <p:nvPr/>
        </p:nvSpPr>
        <p:spPr>
          <a:xfrm>
            <a:off x="1490901" y="6384369"/>
            <a:ext cx="6880027" cy="1060133"/>
          </a:xfrm>
          <a:prstGeom prst="rect">
            <a:avLst/>
          </a:prstGeom>
          <a:noFill/>
          <a:ln/>
        </p:spPr>
        <p:txBody>
          <a:bodyPr wrap="square" rtlCol="0" anchor="t"/>
          <a:lstStyle/>
          <a:p>
            <a:pPr marL="0" indent="0">
              <a:lnSpc>
                <a:spcPts val="2783"/>
              </a:lnSpc>
              <a:buNone/>
            </a:pPr>
            <a:r>
              <a:rPr lang="en-US" sz="1739" dirty="0">
                <a:solidFill>
                  <a:srgbClr val="272525"/>
                </a:solidFill>
                <a:latin typeface="Inter" pitchFamily="34" charset="0"/>
                <a:ea typeface="Inter" pitchFamily="34" charset="-122"/>
                <a:cs typeface="Inter" pitchFamily="34" charset="-120"/>
              </a:rPr>
              <a:t>Adidas leverages data-driven insights to continuously refine and optimize their digital marketing efforts, ensuring they deliver personalized and impactful experiences for their customers.</a:t>
            </a:r>
            <a:endParaRPr lang="en-US" sz="1739"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27607" y="2704624"/>
            <a:ext cx="4919186" cy="2820353"/>
          </a:xfrm>
          <a:prstGeom prst="rect">
            <a:avLst/>
          </a:prstGeom>
        </p:spPr>
      </p:pic>
      <p:sp>
        <p:nvSpPr>
          <p:cNvPr id="6" name="Text 1"/>
          <p:cNvSpPr/>
          <p:nvPr/>
        </p:nvSpPr>
        <p:spPr>
          <a:xfrm>
            <a:off x="793790" y="2483882"/>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Objectives</a:t>
            </a:r>
            <a:endParaRPr lang="en-US" sz="4688" dirty="0"/>
          </a:p>
        </p:txBody>
      </p:sp>
      <p:sp>
        <p:nvSpPr>
          <p:cNvPr id="7" name="Text 2"/>
          <p:cNvSpPr/>
          <p:nvPr/>
        </p:nvSpPr>
        <p:spPr>
          <a:xfrm>
            <a:off x="793790" y="3568303"/>
            <a:ext cx="7556421" cy="2177415"/>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Adidas' digital marketing objectives are focused on increasing brand visibility, driving online sales, and fostering stronger customer relationships. They aim to create compelling content that resonates with their target audience, optimize their digital channels for better user experience, and leverage data-driven insights to refine their marketing efforts.</a:t>
            </a:r>
            <a:endParaRPr lang="en-US" sz="1786"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871032" cy="8229600"/>
          </a:xfrm>
          <a:prstGeom prst="rect">
            <a:avLst/>
          </a:prstGeom>
          <a:solidFill>
            <a:srgbClr val="FFFFFF">
              <a:alpha val="75000"/>
            </a:srgbClr>
          </a:solidFill>
          <a:ln/>
        </p:spPr>
        <p:txBody>
          <a:bodyPr/>
          <a:lstStyle/>
          <a:p>
            <a:r>
              <a:rPr lang="en-US" sz="3200" dirty="0"/>
              <a:t>Buyer Persona:</a:t>
            </a:r>
          </a:p>
          <a:p>
            <a:endParaRPr lang="en-US" sz="2800" dirty="0"/>
          </a:p>
          <a:p>
            <a:endParaRPr lang="en-US" dirty="0"/>
          </a:p>
          <a:p>
            <a:r>
              <a:rPr lang="en-US" dirty="0"/>
              <a:t>Name: Ayush Singh</a:t>
            </a:r>
          </a:p>
          <a:p>
            <a:r>
              <a:rPr lang="en-US" dirty="0"/>
              <a:t>Demographics:</a:t>
            </a:r>
          </a:p>
          <a:p>
            <a:r>
              <a:rPr lang="en-US" dirty="0"/>
              <a:t>•Age: 29</a:t>
            </a:r>
          </a:p>
          <a:p>
            <a:r>
              <a:rPr lang="en-US" dirty="0"/>
              <a:t>•Gender: Male</a:t>
            </a:r>
          </a:p>
          <a:p>
            <a:pPr algn="just"/>
            <a:r>
              <a:rPr lang="en-US" dirty="0"/>
              <a:t>•Marital Status: Unmarried</a:t>
            </a:r>
          </a:p>
          <a:p>
            <a:r>
              <a:rPr lang="en-US" dirty="0"/>
              <a:t>•Education: Banker</a:t>
            </a:r>
          </a:p>
          <a:p>
            <a:r>
              <a:rPr lang="en-US" dirty="0"/>
              <a:t>•Income: 16lakh per year</a:t>
            </a:r>
          </a:p>
          <a:p>
            <a:r>
              <a:rPr lang="en-US" dirty="0"/>
              <a:t>•Location: Gurugram</a:t>
            </a:r>
          </a:p>
          <a:p>
            <a:r>
              <a:rPr lang="en-US" dirty="0"/>
              <a:t>Personal Background:</a:t>
            </a:r>
          </a:p>
          <a:p>
            <a:r>
              <a:rPr lang="en-US" dirty="0"/>
              <a:t>Hobbies: Traveling, Reading, Yoga, Photography,</a:t>
            </a:r>
          </a:p>
          <a:p>
            <a:r>
              <a:rPr lang="en-US" dirty="0"/>
              <a:t>Cooking.</a:t>
            </a:r>
          </a:p>
          <a:p>
            <a:r>
              <a:rPr lang="en-US" dirty="0"/>
              <a:t>Human Values: Individuality, Sustainability, Quality, Style,</a:t>
            </a:r>
          </a:p>
          <a:p>
            <a:r>
              <a:rPr lang="en-US" dirty="0"/>
              <a:t>Comfort.</a:t>
            </a:r>
          </a:p>
          <a:p>
            <a:r>
              <a:rPr lang="en-US" dirty="0"/>
              <a:t>Personality:</a:t>
            </a:r>
          </a:p>
          <a:p>
            <a:r>
              <a:rPr lang="en-US" dirty="0"/>
              <a:t>• Fashion-conscious</a:t>
            </a:r>
          </a:p>
          <a:p>
            <a:r>
              <a:rPr lang="en-US" dirty="0"/>
              <a:t>• Confident</a:t>
            </a:r>
          </a:p>
          <a:p>
            <a:r>
              <a:rPr lang="en-US" dirty="0"/>
              <a:t>• Adventurous</a:t>
            </a:r>
          </a:p>
          <a:p>
            <a:r>
              <a:rPr lang="en-US" dirty="0"/>
              <a:t>• Environmentally aware</a:t>
            </a:r>
          </a:p>
          <a:p>
            <a:r>
              <a:rPr lang="en-US" dirty="0"/>
              <a:t>• Practical</a:t>
            </a:r>
          </a:p>
          <a:p>
            <a:endParaRPr lang="en-US" dirty="0"/>
          </a:p>
          <a:p>
            <a:r>
              <a:rPr lang="en-US" dirty="0"/>
              <a:t>Goals:-</a:t>
            </a:r>
          </a:p>
          <a:p>
            <a:r>
              <a:rPr lang="en-US" dirty="0"/>
              <a:t>• Primary Goal: To stay updated with the latest shoes trends while maintaining a sustainable lifestyle.</a:t>
            </a:r>
          </a:p>
          <a:p>
            <a:r>
              <a:rPr lang="en-US" dirty="0"/>
              <a:t>• Secondary Goal: To build a versatile shoes collection that reflects his personality.</a:t>
            </a:r>
          </a:p>
        </p:txBody>
      </p:sp>
      <p:sp>
        <p:nvSpPr>
          <p:cNvPr id="4" name="Text 1"/>
          <p:cNvSpPr/>
          <p:nvPr/>
        </p:nvSpPr>
        <p:spPr>
          <a:xfrm>
            <a:off x="793790" y="3334345"/>
            <a:ext cx="5954197"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 </a:t>
            </a:r>
            <a:endParaRPr lang="en-US" sz="4688" dirty="0"/>
          </a:p>
        </p:txBody>
      </p:sp>
      <p:sp>
        <p:nvSpPr>
          <p:cNvPr id="5" name="Text 2"/>
          <p:cNvSpPr/>
          <p:nvPr/>
        </p:nvSpPr>
        <p:spPr>
          <a:xfrm>
            <a:off x="793790" y="4532233"/>
            <a:ext cx="13042821" cy="362903"/>
          </a:xfrm>
          <a:prstGeom prst="rect">
            <a:avLst/>
          </a:prstGeom>
          <a:noFill/>
          <a:ln/>
        </p:spPr>
        <p:txBody>
          <a:bodyPr wrap="none" rtlCol="0" anchor="t"/>
          <a:lstStyle/>
          <a:p>
            <a:pPr marL="0" indent="0">
              <a:lnSpc>
                <a:spcPts val="2858"/>
              </a:lnSpc>
              <a:buNone/>
            </a:pPr>
            <a:endParaRPr lang="en-US" sz="178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r>
              <a:rPr lang="en-US" dirty="0"/>
              <a:t>Challenges:-</a:t>
            </a:r>
          </a:p>
          <a:p>
            <a:r>
              <a:rPr lang="en-US" dirty="0"/>
              <a:t>• Primary Challenge: Finding affordable, high-quality shoes that aligns with his values.</a:t>
            </a:r>
          </a:p>
          <a:p>
            <a:r>
              <a:rPr lang="en-US" dirty="0"/>
              <a:t>• Secondary Challenge: Staying true to his style amidst fast-changing fashion trends.</a:t>
            </a:r>
          </a:p>
          <a:p>
            <a:endParaRPr lang="en-US" dirty="0"/>
          </a:p>
          <a:p>
            <a:r>
              <a:rPr lang="en-US" dirty="0" err="1"/>
              <a:t>Behavioural</a:t>
            </a:r>
            <a:r>
              <a:rPr lang="en-US" dirty="0"/>
              <a:t> Traits:-</a:t>
            </a:r>
          </a:p>
          <a:p>
            <a:r>
              <a:rPr lang="en-US" dirty="0"/>
              <a:t>• Shopping Preferences: Online shopping, sales, and discounts</a:t>
            </a:r>
          </a:p>
          <a:p>
            <a:r>
              <a:rPr lang="en-US" dirty="0"/>
              <a:t>• Technology Usage: Active on social media, uses fashion apps</a:t>
            </a:r>
          </a:p>
          <a:p>
            <a:r>
              <a:rPr lang="en-US" dirty="0"/>
              <a:t>• Buying Influence: Influenced by social media, fashion bloggers, friends, and celebrity endorsements</a:t>
            </a:r>
          </a:p>
          <a:p>
            <a:endParaRPr lang="en-US" dirty="0"/>
          </a:p>
          <a:p>
            <a:r>
              <a:rPr lang="en-US" dirty="0"/>
              <a:t>Preferred Shoes Brands:-</a:t>
            </a:r>
          </a:p>
          <a:p>
            <a:r>
              <a:rPr lang="en-US" dirty="0"/>
              <a:t>Under </a:t>
            </a:r>
            <a:r>
              <a:rPr lang="en-US" dirty="0" err="1"/>
              <a:t>Armour</a:t>
            </a:r>
            <a:endParaRPr lang="en-US" dirty="0"/>
          </a:p>
          <a:p>
            <a:r>
              <a:rPr lang="en-US" dirty="0"/>
              <a:t>Puma</a:t>
            </a:r>
          </a:p>
          <a:p>
            <a:r>
              <a:rPr lang="en-US" dirty="0"/>
              <a:t>Converse</a:t>
            </a:r>
          </a:p>
          <a:p>
            <a:r>
              <a:rPr lang="en-US" dirty="0"/>
              <a:t>New Balance</a:t>
            </a:r>
          </a:p>
          <a:p>
            <a:r>
              <a:rPr lang="en-US" dirty="0"/>
              <a:t>Nike</a:t>
            </a:r>
          </a:p>
          <a:p>
            <a:r>
              <a:rPr lang="en-US" dirty="0"/>
              <a:t>Adidas</a:t>
            </a:r>
          </a:p>
          <a:p>
            <a:endParaRPr lang="en-US" dirty="0"/>
          </a:p>
          <a:p>
            <a:r>
              <a:rPr lang="en-US" dirty="0"/>
              <a:t>Marketing Message:-</a:t>
            </a:r>
          </a:p>
          <a:p>
            <a:r>
              <a:rPr lang="en-US" dirty="0"/>
              <a:t>• Core Message: "Sustainable fashion for the modern, conscious individual“</a:t>
            </a:r>
          </a:p>
          <a:p>
            <a:r>
              <a:rPr lang="en-US" dirty="0"/>
              <a:t>• Value Proposition: ”Adidas offers on-trend, affordable shoes while prioritizing sustainability and quality“</a:t>
            </a:r>
          </a:p>
          <a:p>
            <a:r>
              <a:rPr lang="en-US" dirty="0"/>
              <a:t>Channel and Content:-</a:t>
            </a:r>
          </a:p>
          <a:p>
            <a:r>
              <a:rPr lang="en-US" dirty="0"/>
              <a:t>• Preferred Channel: Social media (Instagram, Facebook)</a:t>
            </a:r>
          </a:p>
          <a:p>
            <a:r>
              <a:rPr lang="en-US" dirty="0"/>
              <a:t>• Content Type: Visual storytelling, influencer partnerships, user-generated content, educational content on sustainability, and</a:t>
            </a:r>
          </a:p>
          <a:p>
            <a:r>
              <a:rPr lang="en-US" dirty="0"/>
              <a:t>styling tips.</a:t>
            </a:r>
          </a:p>
          <a:p>
            <a:endParaRPr lang="en-US" dirty="0"/>
          </a:p>
          <a:p>
            <a:r>
              <a:rPr lang="en-US" dirty="0"/>
              <a:t>Suggestions from Ayush to ADIDAS :-</a:t>
            </a:r>
          </a:p>
          <a:p>
            <a:r>
              <a:rPr lang="en-US" dirty="0"/>
              <a:t>• Collaborate with eco-friendly influencers for brand promotion</a:t>
            </a:r>
          </a:p>
          <a:p>
            <a:r>
              <a:rPr lang="en-US" dirty="0"/>
              <a:t>• Increase transparency about sustainable practices- Offer personalized styling services online</a:t>
            </a:r>
          </a:p>
          <a:p>
            <a:r>
              <a:rPr lang="en-US" dirty="0"/>
              <a:t>• Expand plus-size and diverse model representation in marketing campaigns</a:t>
            </a:r>
          </a:p>
          <a:p>
            <a:r>
              <a:rPr lang="en-US" dirty="0"/>
              <a:t>• Host workshops on sustainable fashion practices</a:t>
            </a:r>
          </a:p>
          <a:p>
            <a:endParaRPr lang="en-US" dirty="0"/>
          </a:p>
        </p:txBody>
      </p:sp>
      <p:sp>
        <p:nvSpPr>
          <p:cNvPr id="4" name="Text 1"/>
          <p:cNvSpPr/>
          <p:nvPr/>
        </p:nvSpPr>
        <p:spPr>
          <a:xfrm>
            <a:off x="793790" y="3742611"/>
            <a:ext cx="5954197" cy="744260"/>
          </a:xfrm>
          <a:prstGeom prst="rect">
            <a:avLst/>
          </a:prstGeom>
          <a:noFill/>
          <a:ln/>
        </p:spPr>
        <p:txBody>
          <a:bodyPr wrap="none" rtlCol="0" anchor="t"/>
          <a:lstStyle/>
          <a:p>
            <a:pPr marL="0" indent="0">
              <a:lnSpc>
                <a:spcPts val="5860"/>
              </a:lnSpc>
              <a:buNone/>
            </a:pPr>
            <a:endParaRPr lang="en-US" sz="4688"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09550" y="702469"/>
            <a:ext cx="5067181" cy="6824543"/>
          </a:xfrm>
          <a:prstGeom prst="rect">
            <a:avLst/>
          </a:prstGeom>
        </p:spPr>
      </p:pic>
      <p:sp>
        <p:nvSpPr>
          <p:cNvPr id="6" name="Text 1"/>
          <p:cNvSpPr/>
          <p:nvPr/>
        </p:nvSpPr>
        <p:spPr>
          <a:xfrm>
            <a:off x="6073259" y="1132523"/>
            <a:ext cx="7970282" cy="1100376"/>
          </a:xfrm>
          <a:prstGeom prst="rect">
            <a:avLst/>
          </a:prstGeom>
          <a:noFill/>
          <a:ln/>
        </p:spPr>
        <p:txBody>
          <a:bodyPr wrap="square" rtlCol="0" anchor="t"/>
          <a:lstStyle/>
          <a:p>
            <a:pPr marL="0" indent="0">
              <a:lnSpc>
                <a:spcPts val="4332"/>
              </a:lnSpc>
              <a:buNone/>
            </a:pPr>
            <a:r>
              <a:rPr lang="en-US" sz="3466" b="1" dirty="0">
                <a:solidFill>
                  <a:srgbClr val="000000"/>
                </a:solidFill>
                <a:latin typeface="Petrona" pitchFamily="34" charset="0"/>
                <a:ea typeface="Petrona" pitchFamily="34" charset="-122"/>
                <a:cs typeface="Petrona" pitchFamily="34" charset="-120"/>
              </a:rPr>
              <a:t>Adidas Strategies: Past, Present, and Future</a:t>
            </a:r>
            <a:endParaRPr lang="en-US" sz="3466" dirty="0"/>
          </a:p>
        </p:txBody>
      </p:sp>
      <p:sp>
        <p:nvSpPr>
          <p:cNvPr id="7" name="Shape 2"/>
          <p:cNvSpPr/>
          <p:nvPr/>
        </p:nvSpPr>
        <p:spPr>
          <a:xfrm>
            <a:off x="6313289" y="2484358"/>
            <a:ext cx="22860" cy="4612719"/>
          </a:xfrm>
          <a:prstGeom prst="roundRect">
            <a:avLst>
              <a:gd name="adj" fmla="val 308066"/>
            </a:avLst>
          </a:prstGeom>
          <a:solidFill>
            <a:srgbClr val="B2D4E5"/>
          </a:solidFill>
          <a:ln/>
        </p:spPr>
        <p:txBody>
          <a:bodyPr/>
          <a:lstStyle/>
          <a:p>
            <a:endParaRPr lang="en-US"/>
          </a:p>
        </p:txBody>
      </p:sp>
      <p:sp>
        <p:nvSpPr>
          <p:cNvPr id="8" name="Shape 3"/>
          <p:cNvSpPr/>
          <p:nvPr/>
        </p:nvSpPr>
        <p:spPr>
          <a:xfrm>
            <a:off x="6490454" y="2850118"/>
            <a:ext cx="586859" cy="22860"/>
          </a:xfrm>
          <a:prstGeom prst="roundRect">
            <a:avLst>
              <a:gd name="adj" fmla="val 308066"/>
            </a:avLst>
          </a:prstGeom>
          <a:solidFill>
            <a:srgbClr val="B2D4E5"/>
          </a:solidFill>
          <a:ln/>
        </p:spPr>
        <p:txBody>
          <a:bodyPr/>
          <a:lstStyle/>
          <a:p>
            <a:endParaRPr lang="en-US"/>
          </a:p>
        </p:txBody>
      </p:sp>
      <p:sp>
        <p:nvSpPr>
          <p:cNvPr id="9" name="Shape 4"/>
          <p:cNvSpPr/>
          <p:nvPr/>
        </p:nvSpPr>
        <p:spPr>
          <a:xfrm>
            <a:off x="6136124" y="2672953"/>
            <a:ext cx="377190" cy="377190"/>
          </a:xfrm>
          <a:prstGeom prst="roundRect">
            <a:avLst>
              <a:gd name="adj" fmla="val 18671"/>
            </a:avLst>
          </a:prstGeom>
          <a:solidFill>
            <a:srgbClr val="CCEEFF"/>
          </a:solidFill>
          <a:ln w="7620">
            <a:solidFill>
              <a:srgbClr val="B2D4E5"/>
            </a:solidFill>
            <a:prstDash val="solid"/>
          </a:ln>
        </p:spPr>
        <p:txBody>
          <a:bodyPr/>
          <a:lstStyle/>
          <a:p>
            <a:endParaRPr lang="en-US"/>
          </a:p>
        </p:txBody>
      </p:sp>
      <p:sp>
        <p:nvSpPr>
          <p:cNvPr id="10" name="Text 5"/>
          <p:cNvSpPr/>
          <p:nvPr/>
        </p:nvSpPr>
        <p:spPr>
          <a:xfrm>
            <a:off x="6268164" y="2729508"/>
            <a:ext cx="112990" cy="264081"/>
          </a:xfrm>
          <a:prstGeom prst="rect">
            <a:avLst/>
          </a:prstGeom>
          <a:noFill/>
          <a:ln/>
        </p:spPr>
        <p:txBody>
          <a:bodyPr wrap="none" rtlCol="0" anchor="t"/>
          <a:lstStyle/>
          <a:p>
            <a:pPr marL="0" indent="0" algn="ctr">
              <a:lnSpc>
                <a:spcPts val="2079"/>
              </a:lnSpc>
              <a:buNone/>
            </a:pPr>
            <a:r>
              <a:rPr lang="en-US" sz="2079" b="1" dirty="0">
                <a:solidFill>
                  <a:srgbClr val="272525"/>
                </a:solidFill>
                <a:latin typeface="Petrona" pitchFamily="34" charset="0"/>
                <a:ea typeface="Petrona" pitchFamily="34" charset="-122"/>
                <a:cs typeface="Petrona" pitchFamily="34" charset="-120"/>
              </a:rPr>
              <a:t>1</a:t>
            </a:r>
            <a:endParaRPr lang="en-US" sz="2079" dirty="0"/>
          </a:p>
        </p:txBody>
      </p:sp>
      <p:sp>
        <p:nvSpPr>
          <p:cNvPr id="11" name="Text 6"/>
          <p:cNvSpPr/>
          <p:nvPr/>
        </p:nvSpPr>
        <p:spPr>
          <a:xfrm>
            <a:off x="7246858" y="2651998"/>
            <a:ext cx="2200632" cy="275034"/>
          </a:xfrm>
          <a:prstGeom prst="rect">
            <a:avLst/>
          </a:prstGeom>
          <a:noFill/>
          <a:ln/>
        </p:spPr>
        <p:txBody>
          <a:bodyPr wrap="none" rtlCol="0" anchor="t"/>
          <a:lstStyle/>
          <a:p>
            <a:pPr marL="0" indent="0" algn="l">
              <a:lnSpc>
                <a:spcPts val="2166"/>
              </a:lnSpc>
              <a:buNone/>
            </a:pPr>
            <a:r>
              <a:rPr lang="en-US" sz="1733" b="1" dirty="0">
                <a:solidFill>
                  <a:srgbClr val="272525"/>
                </a:solidFill>
                <a:latin typeface="Petrona" pitchFamily="34" charset="0"/>
                <a:ea typeface="Petrona" pitchFamily="34" charset="-122"/>
                <a:cs typeface="Petrona" pitchFamily="34" charset="-120"/>
              </a:rPr>
              <a:t>Past</a:t>
            </a:r>
            <a:endParaRPr lang="en-US" sz="1733" dirty="0"/>
          </a:p>
        </p:txBody>
      </p:sp>
      <p:sp>
        <p:nvSpPr>
          <p:cNvPr id="12" name="Text 7"/>
          <p:cNvSpPr/>
          <p:nvPr/>
        </p:nvSpPr>
        <p:spPr>
          <a:xfrm>
            <a:off x="7246858" y="3027521"/>
            <a:ext cx="6796683" cy="536258"/>
          </a:xfrm>
          <a:prstGeom prst="rect">
            <a:avLst/>
          </a:prstGeom>
          <a:noFill/>
          <a:ln/>
        </p:spPr>
        <p:txBody>
          <a:bodyPr wrap="square" rtlCol="0" anchor="t"/>
          <a:lstStyle/>
          <a:p>
            <a:pPr marL="0" indent="0" algn="l">
              <a:lnSpc>
                <a:spcPts val="2112"/>
              </a:lnSpc>
              <a:buNone/>
            </a:pPr>
            <a:r>
              <a:rPr lang="en-US" sz="1320" dirty="0">
                <a:solidFill>
                  <a:srgbClr val="272525"/>
                </a:solidFill>
                <a:latin typeface="Inter" pitchFamily="34" charset="0"/>
                <a:ea typeface="Inter" pitchFamily="34" charset="-122"/>
                <a:cs typeface="Inter" pitchFamily="34" charset="-120"/>
              </a:rPr>
              <a:t>Adidas has a rich history of leveraging traditional marketing channels, such as print ads, sponsorships, and TV campaigns, to build brand recognition and loyalty.</a:t>
            </a:r>
            <a:endParaRPr lang="en-US" sz="1320" dirty="0"/>
          </a:p>
        </p:txBody>
      </p:sp>
      <p:sp>
        <p:nvSpPr>
          <p:cNvPr id="13" name="Shape 8"/>
          <p:cNvSpPr/>
          <p:nvPr/>
        </p:nvSpPr>
        <p:spPr>
          <a:xfrm>
            <a:off x="6490454" y="4264819"/>
            <a:ext cx="586859" cy="22860"/>
          </a:xfrm>
          <a:prstGeom prst="roundRect">
            <a:avLst>
              <a:gd name="adj" fmla="val 308066"/>
            </a:avLst>
          </a:prstGeom>
          <a:solidFill>
            <a:srgbClr val="B2D4E5"/>
          </a:solidFill>
          <a:ln/>
        </p:spPr>
        <p:txBody>
          <a:bodyPr/>
          <a:lstStyle/>
          <a:p>
            <a:endParaRPr lang="en-US"/>
          </a:p>
        </p:txBody>
      </p:sp>
      <p:sp>
        <p:nvSpPr>
          <p:cNvPr id="14" name="Shape 9"/>
          <p:cNvSpPr/>
          <p:nvPr/>
        </p:nvSpPr>
        <p:spPr>
          <a:xfrm>
            <a:off x="6136124" y="4087654"/>
            <a:ext cx="377190" cy="377190"/>
          </a:xfrm>
          <a:prstGeom prst="roundRect">
            <a:avLst>
              <a:gd name="adj" fmla="val 18671"/>
            </a:avLst>
          </a:prstGeom>
          <a:solidFill>
            <a:srgbClr val="CCEEFF"/>
          </a:solidFill>
          <a:ln w="7620">
            <a:solidFill>
              <a:srgbClr val="B2D4E5"/>
            </a:solidFill>
            <a:prstDash val="solid"/>
          </a:ln>
        </p:spPr>
        <p:txBody>
          <a:bodyPr/>
          <a:lstStyle/>
          <a:p>
            <a:endParaRPr lang="en-US"/>
          </a:p>
        </p:txBody>
      </p:sp>
      <p:sp>
        <p:nvSpPr>
          <p:cNvPr id="15" name="Text 10"/>
          <p:cNvSpPr/>
          <p:nvPr/>
        </p:nvSpPr>
        <p:spPr>
          <a:xfrm>
            <a:off x="6249829" y="4144208"/>
            <a:ext cx="149781" cy="264081"/>
          </a:xfrm>
          <a:prstGeom prst="rect">
            <a:avLst/>
          </a:prstGeom>
          <a:noFill/>
          <a:ln/>
        </p:spPr>
        <p:txBody>
          <a:bodyPr wrap="none" rtlCol="0" anchor="t"/>
          <a:lstStyle/>
          <a:p>
            <a:pPr marL="0" indent="0" algn="ctr">
              <a:lnSpc>
                <a:spcPts val="2079"/>
              </a:lnSpc>
              <a:buNone/>
            </a:pPr>
            <a:r>
              <a:rPr lang="en-US" sz="2079" b="1" dirty="0">
                <a:solidFill>
                  <a:srgbClr val="272525"/>
                </a:solidFill>
                <a:latin typeface="Petrona" pitchFamily="34" charset="0"/>
                <a:ea typeface="Petrona" pitchFamily="34" charset="-122"/>
                <a:cs typeface="Petrona" pitchFamily="34" charset="-120"/>
              </a:rPr>
              <a:t>2</a:t>
            </a:r>
            <a:endParaRPr lang="en-US" sz="2079" dirty="0"/>
          </a:p>
        </p:txBody>
      </p:sp>
      <p:sp>
        <p:nvSpPr>
          <p:cNvPr id="16" name="Text 11"/>
          <p:cNvSpPr/>
          <p:nvPr/>
        </p:nvSpPr>
        <p:spPr>
          <a:xfrm>
            <a:off x="7246858" y="4066699"/>
            <a:ext cx="2200632" cy="275034"/>
          </a:xfrm>
          <a:prstGeom prst="rect">
            <a:avLst/>
          </a:prstGeom>
          <a:noFill/>
          <a:ln/>
        </p:spPr>
        <p:txBody>
          <a:bodyPr wrap="none" rtlCol="0" anchor="t"/>
          <a:lstStyle/>
          <a:p>
            <a:pPr marL="0" indent="0" algn="l">
              <a:lnSpc>
                <a:spcPts val="2166"/>
              </a:lnSpc>
              <a:buNone/>
            </a:pPr>
            <a:r>
              <a:rPr lang="en-US" sz="1733" b="1" dirty="0">
                <a:solidFill>
                  <a:srgbClr val="272525"/>
                </a:solidFill>
                <a:latin typeface="Petrona" pitchFamily="34" charset="0"/>
                <a:ea typeface="Petrona" pitchFamily="34" charset="-122"/>
                <a:cs typeface="Petrona" pitchFamily="34" charset="-120"/>
              </a:rPr>
              <a:t>Present</a:t>
            </a:r>
            <a:endParaRPr lang="en-US" sz="1733" dirty="0"/>
          </a:p>
        </p:txBody>
      </p:sp>
      <p:sp>
        <p:nvSpPr>
          <p:cNvPr id="17" name="Text 12"/>
          <p:cNvSpPr/>
          <p:nvPr/>
        </p:nvSpPr>
        <p:spPr>
          <a:xfrm>
            <a:off x="7246858" y="4442222"/>
            <a:ext cx="6796683" cy="804386"/>
          </a:xfrm>
          <a:prstGeom prst="rect">
            <a:avLst/>
          </a:prstGeom>
          <a:noFill/>
          <a:ln/>
        </p:spPr>
        <p:txBody>
          <a:bodyPr wrap="square" rtlCol="0" anchor="t"/>
          <a:lstStyle/>
          <a:p>
            <a:pPr marL="0" indent="0" algn="l">
              <a:lnSpc>
                <a:spcPts val="2112"/>
              </a:lnSpc>
              <a:buNone/>
            </a:pPr>
            <a:r>
              <a:rPr lang="en-US" sz="1320" dirty="0">
                <a:solidFill>
                  <a:srgbClr val="272525"/>
                </a:solidFill>
                <a:latin typeface="Inter" pitchFamily="34" charset="0"/>
                <a:ea typeface="Inter" pitchFamily="34" charset="-122"/>
                <a:cs typeface="Inter" pitchFamily="34" charset="-120"/>
              </a:rPr>
              <a:t>In recent years, Adidas has shifted its focus to digital marketing, investing heavily in social media, influencer partnerships, and data-driven campaigns to reach their target audience more effectively.</a:t>
            </a:r>
            <a:endParaRPr lang="en-US" sz="1320" dirty="0"/>
          </a:p>
        </p:txBody>
      </p:sp>
      <p:sp>
        <p:nvSpPr>
          <p:cNvPr id="18" name="Shape 13"/>
          <p:cNvSpPr/>
          <p:nvPr/>
        </p:nvSpPr>
        <p:spPr>
          <a:xfrm>
            <a:off x="6490454" y="5947648"/>
            <a:ext cx="586859" cy="22860"/>
          </a:xfrm>
          <a:prstGeom prst="roundRect">
            <a:avLst>
              <a:gd name="adj" fmla="val 308066"/>
            </a:avLst>
          </a:prstGeom>
          <a:solidFill>
            <a:srgbClr val="B2D4E5"/>
          </a:solidFill>
          <a:ln/>
        </p:spPr>
        <p:txBody>
          <a:bodyPr/>
          <a:lstStyle/>
          <a:p>
            <a:endParaRPr lang="en-US"/>
          </a:p>
        </p:txBody>
      </p:sp>
      <p:sp>
        <p:nvSpPr>
          <p:cNvPr id="19" name="Shape 14"/>
          <p:cNvSpPr/>
          <p:nvPr/>
        </p:nvSpPr>
        <p:spPr>
          <a:xfrm>
            <a:off x="6136124" y="5770483"/>
            <a:ext cx="377190" cy="377190"/>
          </a:xfrm>
          <a:prstGeom prst="roundRect">
            <a:avLst>
              <a:gd name="adj" fmla="val 18671"/>
            </a:avLst>
          </a:prstGeom>
          <a:solidFill>
            <a:srgbClr val="CCEEFF"/>
          </a:solidFill>
          <a:ln w="7620">
            <a:solidFill>
              <a:srgbClr val="B2D4E5"/>
            </a:solidFill>
            <a:prstDash val="solid"/>
          </a:ln>
        </p:spPr>
        <p:txBody>
          <a:bodyPr/>
          <a:lstStyle/>
          <a:p>
            <a:endParaRPr lang="en-US"/>
          </a:p>
        </p:txBody>
      </p:sp>
      <p:sp>
        <p:nvSpPr>
          <p:cNvPr id="20" name="Text 15"/>
          <p:cNvSpPr/>
          <p:nvPr/>
        </p:nvSpPr>
        <p:spPr>
          <a:xfrm>
            <a:off x="6249948" y="5827038"/>
            <a:ext cx="149423" cy="264081"/>
          </a:xfrm>
          <a:prstGeom prst="rect">
            <a:avLst/>
          </a:prstGeom>
          <a:noFill/>
          <a:ln/>
        </p:spPr>
        <p:txBody>
          <a:bodyPr wrap="none" rtlCol="0" anchor="t"/>
          <a:lstStyle/>
          <a:p>
            <a:pPr marL="0" indent="0" algn="ctr">
              <a:lnSpc>
                <a:spcPts val="2079"/>
              </a:lnSpc>
              <a:buNone/>
            </a:pPr>
            <a:r>
              <a:rPr lang="en-US" sz="2079" b="1" dirty="0">
                <a:solidFill>
                  <a:srgbClr val="272525"/>
                </a:solidFill>
                <a:latin typeface="Petrona" pitchFamily="34" charset="0"/>
                <a:ea typeface="Petrona" pitchFamily="34" charset="-122"/>
                <a:cs typeface="Petrona" pitchFamily="34" charset="-120"/>
              </a:rPr>
              <a:t>3</a:t>
            </a:r>
            <a:endParaRPr lang="en-US" sz="2079" dirty="0"/>
          </a:p>
        </p:txBody>
      </p:sp>
      <p:sp>
        <p:nvSpPr>
          <p:cNvPr id="21" name="Text 16"/>
          <p:cNvSpPr/>
          <p:nvPr/>
        </p:nvSpPr>
        <p:spPr>
          <a:xfrm>
            <a:off x="7246858" y="5749528"/>
            <a:ext cx="2200632" cy="275034"/>
          </a:xfrm>
          <a:prstGeom prst="rect">
            <a:avLst/>
          </a:prstGeom>
          <a:noFill/>
          <a:ln/>
        </p:spPr>
        <p:txBody>
          <a:bodyPr wrap="none" rtlCol="0" anchor="t"/>
          <a:lstStyle/>
          <a:p>
            <a:pPr marL="0" indent="0" algn="l">
              <a:lnSpc>
                <a:spcPts val="2166"/>
              </a:lnSpc>
              <a:buNone/>
            </a:pPr>
            <a:r>
              <a:rPr lang="en-US" sz="1733" b="1" dirty="0">
                <a:solidFill>
                  <a:srgbClr val="272525"/>
                </a:solidFill>
                <a:latin typeface="Petrona" pitchFamily="34" charset="0"/>
                <a:ea typeface="Petrona" pitchFamily="34" charset="-122"/>
                <a:cs typeface="Petrona" pitchFamily="34" charset="-120"/>
              </a:rPr>
              <a:t>Future</a:t>
            </a:r>
            <a:endParaRPr lang="en-US" sz="1733" dirty="0"/>
          </a:p>
        </p:txBody>
      </p:sp>
      <p:sp>
        <p:nvSpPr>
          <p:cNvPr id="22" name="Text 17"/>
          <p:cNvSpPr/>
          <p:nvPr/>
        </p:nvSpPr>
        <p:spPr>
          <a:xfrm>
            <a:off x="7246858" y="6125051"/>
            <a:ext cx="6796683" cy="804386"/>
          </a:xfrm>
          <a:prstGeom prst="rect">
            <a:avLst/>
          </a:prstGeom>
          <a:noFill/>
          <a:ln/>
        </p:spPr>
        <p:txBody>
          <a:bodyPr wrap="square" rtlCol="0" anchor="t"/>
          <a:lstStyle/>
          <a:p>
            <a:pPr marL="0" indent="0" algn="l">
              <a:lnSpc>
                <a:spcPts val="2112"/>
              </a:lnSpc>
              <a:buNone/>
            </a:pPr>
            <a:r>
              <a:rPr lang="en-US" sz="1320" dirty="0">
                <a:solidFill>
                  <a:srgbClr val="272525"/>
                </a:solidFill>
                <a:latin typeface="Inter" pitchFamily="34" charset="0"/>
                <a:ea typeface="Inter" pitchFamily="34" charset="-122"/>
                <a:cs typeface="Inter" pitchFamily="34" charset="-120"/>
              </a:rPr>
              <a:t>Looking ahead, Adidas plans to further enhance its digital presence, exploring emerging technologies like augmented reality, personalized recommendations, and integrated customer experiences to stay ahead of the curve.</a:t>
            </a:r>
            <a:endParaRPr lang="en-US" sz="132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17646" y="2694146"/>
            <a:ext cx="5051108" cy="2841308"/>
          </a:xfrm>
          <a:prstGeom prst="rect">
            <a:avLst/>
          </a:prstGeom>
        </p:spPr>
      </p:pic>
      <p:sp>
        <p:nvSpPr>
          <p:cNvPr id="6" name="Text 1"/>
          <p:cNvSpPr/>
          <p:nvPr/>
        </p:nvSpPr>
        <p:spPr>
          <a:xfrm>
            <a:off x="6095762" y="1319451"/>
            <a:ext cx="7925276" cy="1142524"/>
          </a:xfrm>
          <a:prstGeom prst="rect">
            <a:avLst/>
          </a:prstGeom>
          <a:noFill/>
          <a:ln/>
        </p:spPr>
        <p:txBody>
          <a:bodyPr wrap="square" rtlCol="0" anchor="t"/>
          <a:lstStyle/>
          <a:p>
            <a:pPr marL="0" indent="0">
              <a:lnSpc>
                <a:spcPts val="4498"/>
              </a:lnSpc>
              <a:buNone/>
            </a:pPr>
            <a:r>
              <a:rPr lang="en-US" sz="3599" b="1" dirty="0">
                <a:solidFill>
                  <a:srgbClr val="000000"/>
                </a:solidFill>
                <a:latin typeface="Petrona" pitchFamily="34" charset="0"/>
                <a:ea typeface="Petrona" pitchFamily="34" charset="-122"/>
                <a:cs typeface="Petrona" pitchFamily="34" charset="-120"/>
              </a:rPr>
              <a:t>Adidas' Investments in Paid, Earned, and Owned Media</a:t>
            </a:r>
            <a:endParaRPr lang="en-US" sz="3599" dirty="0"/>
          </a:p>
        </p:txBody>
      </p:sp>
      <p:sp>
        <p:nvSpPr>
          <p:cNvPr id="7" name="Shape 2"/>
          <p:cNvSpPr/>
          <p:nvPr/>
        </p:nvSpPr>
        <p:spPr>
          <a:xfrm>
            <a:off x="6095762" y="2723078"/>
            <a:ext cx="3875603" cy="2424232"/>
          </a:xfrm>
          <a:prstGeom prst="roundRect">
            <a:avLst>
              <a:gd name="adj" fmla="val 3016"/>
            </a:avLst>
          </a:prstGeom>
          <a:solidFill>
            <a:srgbClr val="CCEEFF"/>
          </a:solidFill>
          <a:ln w="7620">
            <a:solidFill>
              <a:srgbClr val="B2D4E5"/>
            </a:solidFill>
            <a:prstDash val="solid"/>
          </a:ln>
        </p:spPr>
        <p:txBody>
          <a:bodyPr/>
          <a:lstStyle/>
          <a:p>
            <a:endParaRPr lang="en-US"/>
          </a:p>
        </p:txBody>
      </p:sp>
      <p:sp>
        <p:nvSpPr>
          <p:cNvPr id="8" name="Text 3"/>
          <p:cNvSpPr/>
          <p:nvPr/>
        </p:nvSpPr>
        <p:spPr>
          <a:xfrm>
            <a:off x="6277451" y="2904768"/>
            <a:ext cx="2285167" cy="285512"/>
          </a:xfrm>
          <a:prstGeom prst="rect">
            <a:avLst/>
          </a:prstGeom>
          <a:noFill/>
          <a:ln/>
        </p:spPr>
        <p:txBody>
          <a:bodyPr wrap="none" rtlCol="0" anchor="t"/>
          <a:lstStyle/>
          <a:p>
            <a:pPr marL="0" indent="0">
              <a:lnSpc>
                <a:spcPts val="2249"/>
              </a:lnSpc>
              <a:buNone/>
            </a:pPr>
            <a:r>
              <a:rPr lang="en-US" sz="1799" b="1" dirty="0">
                <a:solidFill>
                  <a:srgbClr val="272525"/>
                </a:solidFill>
                <a:latin typeface="Petrona" pitchFamily="34" charset="0"/>
                <a:ea typeface="Petrona" pitchFamily="34" charset="-122"/>
                <a:cs typeface="Petrona" pitchFamily="34" charset="-120"/>
              </a:rPr>
              <a:t>Paid Media</a:t>
            </a:r>
            <a:endParaRPr lang="en-US" sz="1799" dirty="0"/>
          </a:p>
        </p:txBody>
      </p:sp>
      <p:sp>
        <p:nvSpPr>
          <p:cNvPr id="9" name="Text 4"/>
          <p:cNvSpPr/>
          <p:nvPr/>
        </p:nvSpPr>
        <p:spPr>
          <a:xfrm>
            <a:off x="6277451" y="3294697"/>
            <a:ext cx="3512225" cy="1670923"/>
          </a:xfrm>
          <a:prstGeom prst="rect">
            <a:avLst/>
          </a:prstGeom>
          <a:noFill/>
          <a:ln/>
        </p:spPr>
        <p:txBody>
          <a:bodyPr wrap="square" rtlCol="0" anchor="t"/>
          <a:lstStyle/>
          <a:p>
            <a:pPr marL="0" indent="0">
              <a:lnSpc>
                <a:spcPts val="2194"/>
              </a:lnSpc>
              <a:buNone/>
            </a:pPr>
            <a:r>
              <a:rPr lang="en-US" sz="1371" dirty="0">
                <a:solidFill>
                  <a:srgbClr val="272525"/>
                </a:solidFill>
                <a:latin typeface="Inter" pitchFamily="34" charset="0"/>
                <a:ea typeface="Inter" pitchFamily="34" charset="-122"/>
                <a:cs typeface="Inter" pitchFamily="34" charset="-120"/>
              </a:rPr>
              <a:t>Adidas allocates a significant portion of its marketing budget to paid advertising, leveraging platforms like Google Ads, social media ads, and programmatic display to reach their target audience and drive conversions.</a:t>
            </a:r>
            <a:endParaRPr lang="en-US" sz="1371" dirty="0"/>
          </a:p>
        </p:txBody>
      </p:sp>
      <p:sp>
        <p:nvSpPr>
          <p:cNvPr id="10" name="Shape 5"/>
          <p:cNvSpPr/>
          <p:nvPr/>
        </p:nvSpPr>
        <p:spPr>
          <a:xfrm>
            <a:off x="10145435" y="2723078"/>
            <a:ext cx="3875603" cy="2424232"/>
          </a:xfrm>
          <a:prstGeom prst="roundRect">
            <a:avLst>
              <a:gd name="adj" fmla="val 3016"/>
            </a:avLst>
          </a:prstGeom>
          <a:solidFill>
            <a:srgbClr val="CCEEFF"/>
          </a:solidFill>
          <a:ln w="7620">
            <a:solidFill>
              <a:srgbClr val="B2D4E5"/>
            </a:solidFill>
            <a:prstDash val="solid"/>
          </a:ln>
        </p:spPr>
        <p:txBody>
          <a:bodyPr/>
          <a:lstStyle/>
          <a:p>
            <a:endParaRPr lang="en-US"/>
          </a:p>
        </p:txBody>
      </p:sp>
      <p:sp>
        <p:nvSpPr>
          <p:cNvPr id="11" name="Text 6"/>
          <p:cNvSpPr/>
          <p:nvPr/>
        </p:nvSpPr>
        <p:spPr>
          <a:xfrm>
            <a:off x="10327124" y="2904768"/>
            <a:ext cx="2285167" cy="285512"/>
          </a:xfrm>
          <a:prstGeom prst="rect">
            <a:avLst/>
          </a:prstGeom>
          <a:noFill/>
          <a:ln/>
        </p:spPr>
        <p:txBody>
          <a:bodyPr wrap="none" rtlCol="0" anchor="t"/>
          <a:lstStyle/>
          <a:p>
            <a:pPr marL="0" indent="0">
              <a:lnSpc>
                <a:spcPts val="2249"/>
              </a:lnSpc>
              <a:buNone/>
            </a:pPr>
            <a:r>
              <a:rPr lang="en-US" sz="1799" b="1" dirty="0">
                <a:solidFill>
                  <a:srgbClr val="272525"/>
                </a:solidFill>
                <a:latin typeface="Petrona" pitchFamily="34" charset="0"/>
                <a:ea typeface="Petrona" pitchFamily="34" charset="-122"/>
                <a:cs typeface="Petrona" pitchFamily="34" charset="-120"/>
              </a:rPr>
              <a:t>Earned Media</a:t>
            </a:r>
            <a:endParaRPr lang="en-US" sz="1799" dirty="0"/>
          </a:p>
        </p:txBody>
      </p:sp>
      <p:sp>
        <p:nvSpPr>
          <p:cNvPr id="12" name="Text 7"/>
          <p:cNvSpPr/>
          <p:nvPr/>
        </p:nvSpPr>
        <p:spPr>
          <a:xfrm>
            <a:off x="10327124" y="3294697"/>
            <a:ext cx="3512225" cy="1670923"/>
          </a:xfrm>
          <a:prstGeom prst="rect">
            <a:avLst/>
          </a:prstGeom>
          <a:noFill/>
          <a:ln/>
        </p:spPr>
        <p:txBody>
          <a:bodyPr wrap="square" rtlCol="0" anchor="t"/>
          <a:lstStyle/>
          <a:p>
            <a:pPr marL="0" indent="0">
              <a:lnSpc>
                <a:spcPts val="2194"/>
              </a:lnSpc>
              <a:buNone/>
            </a:pPr>
            <a:r>
              <a:rPr lang="en-US" sz="1371" dirty="0">
                <a:solidFill>
                  <a:srgbClr val="272525"/>
                </a:solidFill>
                <a:latin typeface="Inter" pitchFamily="34" charset="0"/>
                <a:ea typeface="Inter" pitchFamily="34" charset="-122"/>
                <a:cs typeface="Inter" pitchFamily="34" charset="-120"/>
              </a:rPr>
              <a:t>Adidas has built a strong reputation through strategic partnerships with influencers, athletes, and media outlets, generating valuable earned media coverage that enhances brand awareness and credibility.</a:t>
            </a:r>
            <a:endParaRPr lang="en-US" sz="1371" dirty="0"/>
          </a:p>
        </p:txBody>
      </p:sp>
      <p:sp>
        <p:nvSpPr>
          <p:cNvPr id="13" name="Shape 8"/>
          <p:cNvSpPr/>
          <p:nvPr/>
        </p:nvSpPr>
        <p:spPr>
          <a:xfrm>
            <a:off x="6095762" y="5321379"/>
            <a:ext cx="7925276" cy="1588770"/>
          </a:xfrm>
          <a:prstGeom prst="roundRect">
            <a:avLst>
              <a:gd name="adj" fmla="val 4603"/>
            </a:avLst>
          </a:prstGeom>
          <a:solidFill>
            <a:srgbClr val="CCEEFF"/>
          </a:solidFill>
          <a:ln w="7620">
            <a:solidFill>
              <a:srgbClr val="B2D4E5"/>
            </a:solidFill>
            <a:prstDash val="solid"/>
          </a:ln>
        </p:spPr>
        <p:txBody>
          <a:bodyPr/>
          <a:lstStyle/>
          <a:p>
            <a:endParaRPr lang="en-US"/>
          </a:p>
        </p:txBody>
      </p:sp>
      <p:sp>
        <p:nvSpPr>
          <p:cNvPr id="14" name="Text 9"/>
          <p:cNvSpPr/>
          <p:nvPr/>
        </p:nvSpPr>
        <p:spPr>
          <a:xfrm>
            <a:off x="6277451" y="5503069"/>
            <a:ext cx="2285167" cy="285512"/>
          </a:xfrm>
          <a:prstGeom prst="rect">
            <a:avLst/>
          </a:prstGeom>
          <a:noFill/>
          <a:ln/>
        </p:spPr>
        <p:txBody>
          <a:bodyPr wrap="none" rtlCol="0" anchor="t"/>
          <a:lstStyle/>
          <a:p>
            <a:pPr marL="0" indent="0">
              <a:lnSpc>
                <a:spcPts val="2249"/>
              </a:lnSpc>
              <a:buNone/>
            </a:pPr>
            <a:r>
              <a:rPr lang="en-US" sz="1799" b="1" dirty="0">
                <a:solidFill>
                  <a:srgbClr val="272525"/>
                </a:solidFill>
                <a:latin typeface="Petrona" pitchFamily="34" charset="0"/>
                <a:ea typeface="Petrona" pitchFamily="34" charset="-122"/>
                <a:cs typeface="Petrona" pitchFamily="34" charset="-120"/>
              </a:rPr>
              <a:t>Owned Media</a:t>
            </a:r>
            <a:endParaRPr lang="en-US" sz="1799" dirty="0"/>
          </a:p>
        </p:txBody>
      </p:sp>
      <p:sp>
        <p:nvSpPr>
          <p:cNvPr id="15" name="Text 10"/>
          <p:cNvSpPr/>
          <p:nvPr/>
        </p:nvSpPr>
        <p:spPr>
          <a:xfrm>
            <a:off x="6277451" y="5892998"/>
            <a:ext cx="7561898" cy="835462"/>
          </a:xfrm>
          <a:prstGeom prst="rect">
            <a:avLst/>
          </a:prstGeom>
          <a:noFill/>
          <a:ln/>
        </p:spPr>
        <p:txBody>
          <a:bodyPr wrap="square" rtlCol="0" anchor="t"/>
          <a:lstStyle/>
          <a:p>
            <a:pPr marL="0" indent="0">
              <a:lnSpc>
                <a:spcPts val="2194"/>
              </a:lnSpc>
              <a:buNone/>
            </a:pPr>
            <a:r>
              <a:rPr lang="en-US" sz="1371" dirty="0">
                <a:solidFill>
                  <a:srgbClr val="272525"/>
                </a:solidFill>
                <a:latin typeface="Inter" pitchFamily="34" charset="0"/>
                <a:ea typeface="Inter" pitchFamily="34" charset="-122"/>
                <a:cs typeface="Inter" pitchFamily="34" charset="-120"/>
              </a:rPr>
              <a:t>Adidas invests heavily in their owned media channels, such as their website, mobile app, and social media platforms, to create engaging content, foster brand loyalty, and provide a seamless customer experience.</a:t>
            </a:r>
            <a:endParaRPr lang="en-US" sz="137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sp>
        <p:nvSpPr>
          <p:cNvPr id="4" name="Text 1"/>
          <p:cNvSpPr/>
          <p:nvPr/>
        </p:nvSpPr>
        <p:spPr>
          <a:xfrm>
            <a:off x="793790" y="1787485"/>
            <a:ext cx="12468225" cy="744260"/>
          </a:xfrm>
          <a:prstGeom prst="rect">
            <a:avLst/>
          </a:prstGeom>
          <a:noFill/>
          <a:ln/>
        </p:spPr>
        <p:txBody>
          <a:bodyPr wrap="none" rtlCol="0" anchor="t"/>
          <a:lstStyle/>
          <a:p>
            <a:pPr marL="0" indent="0">
              <a:lnSpc>
                <a:spcPts val="5860"/>
              </a:lnSpc>
              <a:buNone/>
            </a:pPr>
            <a:r>
              <a:rPr lang="en-US" sz="4688" b="1" dirty="0">
                <a:solidFill>
                  <a:srgbClr val="000000"/>
                </a:solidFill>
                <a:latin typeface="Petrona" pitchFamily="34" charset="0"/>
                <a:ea typeface="Petrona" pitchFamily="34" charset="-122"/>
                <a:cs typeface="Petrona" pitchFamily="34" charset="-120"/>
              </a:rPr>
              <a:t>Adidas' Digital Presence: Microsite or Website</a:t>
            </a:r>
            <a:endParaRPr lang="en-US" sz="4688" dirty="0"/>
          </a:p>
        </p:txBody>
      </p:sp>
      <p:sp>
        <p:nvSpPr>
          <p:cNvPr id="5" name="Text 2"/>
          <p:cNvSpPr/>
          <p:nvPr/>
        </p:nvSpPr>
        <p:spPr>
          <a:xfrm>
            <a:off x="793790" y="3098721"/>
            <a:ext cx="2977039" cy="372070"/>
          </a:xfrm>
          <a:prstGeom prst="rect">
            <a:avLst/>
          </a:prstGeom>
          <a:noFill/>
          <a:ln/>
        </p:spPr>
        <p:txBody>
          <a:bodyPr wrap="none" rtlCol="0" anchor="t"/>
          <a:lstStyle/>
          <a:p>
            <a:pPr marL="0" indent="0">
              <a:lnSpc>
                <a:spcPts val="2930"/>
              </a:lnSpc>
              <a:buNone/>
            </a:pPr>
            <a:r>
              <a:rPr lang="en-US" sz="2344" b="1" dirty="0">
                <a:solidFill>
                  <a:srgbClr val="000000"/>
                </a:solidFill>
                <a:latin typeface="Petrona" pitchFamily="34" charset="0"/>
                <a:ea typeface="Petrona" pitchFamily="34" charset="-122"/>
                <a:cs typeface="Petrona" pitchFamily="34" charset="-120"/>
              </a:rPr>
              <a:t>Microsite</a:t>
            </a:r>
            <a:endParaRPr lang="en-US" sz="2344" dirty="0"/>
          </a:p>
        </p:txBody>
      </p:sp>
      <p:sp>
        <p:nvSpPr>
          <p:cNvPr id="6" name="Text 3"/>
          <p:cNvSpPr/>
          <p:nvPr/>
        </p:nvSpPr>
        <p:spPr>
          <a:xfrm>
            <a:off x="793790" y="3697605"/>
            <a:ext cx="3978116" cy="1814513"/>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Adidas often leverages microsites to showcase specific product lines, campaigns, or initiatives, providing a more immersive and focused digital experience for their target audience.</a:t>
            </a:r>
            <a:endParaRPr lang="en-US" sz="1786" dirty="0"/>
          </a:p>
        </p:txBody>
      </p:sp>
      <p:sp>
        <p:nvSpPr>
          <p:cNvPr id="7" name="Text 4"/>
          <p:cNvSpPr/>
          <p:nvPr/>
        </p:nvSpPr>
        <p:spPr>
          <a:xfrm>
            <a:off x="5332928" y="3098721"/>
            <a:ext cx="2977039" cy="372070"/>
          </a:xfrm>
          <a:prstGeom prst="rect">
            <a:avLst/>
          </a:prstGeom>
          <a:noFill/>
          <a:ln/>
        </p:spPr>
        <p:txBody>
          <a:bodyPr wrap="none" rtlCol="0" anchor="t"/>
          <a:lstStyle/>
          <a:p>
            <a:pPr marL="0" indent="0">
              <a:lnSpc>
                <a:spcPts val="2930"/>
              </a:lnSpc>
              <a:buNone/>
            </a:pPr>
            <a:r>
              <a:rPr lang="en-US" sz="2344" b="1" dirty="0">
                <a:solidFill>
                  <a:srgbClr val="000000"/>
                </a:solidFill>
                <a:latin typeface="Petrona" pitchFamily="34" charset="0"/>
                <a:ea typeface="Petrona" pitchFamily="34" charset="-122"/>
                <a:cs typeface="Petrona" pitchFamily="34" charset="-120"/>
              </a:rPr>
              <a:t>Website</a:t>
            </a:r>
            <a:endParaRPr lang="en-US" sz="2344" dirty="0"/>
          </a:p>
        </p:txBody>
      </p:sp>
      <p:sp>
        <p:nvSpPr>
          <p:cNvPr id="8" name="Text 5"/>
          <p:cNvSpPr/>
          <p:nvPr/>
        </p:nvSpPr>
        <p:spPr>
          <a:xfrm>
            <a:off x="5332928" y="3697605"/>
            <a:ext cx="3978116" cy="2540318"/>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Adidas' main website serves as the central hub for their digital presence, offering a comprehensive e-commerce platform, content library, and customer support resources to cater to the diverse needs of their audience.</a:t>
            </a:r>
            <a:endParaRPr lang="en-US" sz="1786" dirty="0"/>
          </a:p>
        </p:txBody>
      </p:sp>
      <p:sp>
        <p:nvSpPr>
          <p:cNvPr id="9" name="Text 6"/>
          <p:cNvSpPr/>
          <p:nvPr/>
        </p:nvSpPr>
        <p:spPr>
          <a:xfrm>
            <a:off x="9872067" y="3098721"/>
            <a:ext cx="2977039" cy="372070"/>
          </a:xfrm>
          <a:prstGeom prst="rect">
            <a:avLst/>
          </a:prstGeom>
          <a:noFill/>
          <a:ln/>
        </p:spPr>
        <p:txBody>
          <a:bodyPr wrap="none" rtlCol="0" anchor="t"/>
          <a:lstStyle/>
          <a:p>
            <a:pPr marL="0" indent="0">
              <a:lnSpc>
                <a:spcPts val="2930"/>
              </a:lnSpc>
              <a:buNone/>
            </a:pPr>
            <a:r>
              <a:rPr lang="en-US" sz="2344" b="1" dirty="0">
                <a:solidFill>
                  <a:srgbClr val="000000"/>
                </a:solidFill>
                <a:latin typeface="Petrona" pitchFamily="34" charset="0"/>
                <a:ea typeface="Petrona" pitchFamily="34" charset="-122"/>
                <a:cs typeface="Petrona" pitchFamily="34" charset="-120"/>
              </a:rPr>
              <a:t>Optimization</a:t>
            </a:r>
            <a:endParaRPr lang="en-US" sz="2344" dirty="0"/>
          </a:p>
        </p:txBody>
      </p:sp>
      <p:sp>
        <p:nvSpPr>
          <p:cNvPr id="10" name="Text 7"/>
          <p:cNvSpPr/>
          <p:nvPr/>
        </p:nvSpPr>
        <p:spPr>
          <a:xfrm>
            <a:off x="9872067" y="3697605"/>
            <a:ext cx="3978116" cy="2540318"/>
          </a:xfrm>
          <a:prstGeom prst="rect">
            <a:avLst/>
          </a:prstGeom>
          <a:noFill/>
          <a:ln/>
        </p:spPr>
        <p:txBody>
          <a:bodyPr wrap="square" rtlCol="0" anchor="t"/>
          <a:lstStyle/>
          <a:p>
            <a:pPr marL="0" indent="0">
              <a:lnSpc>
                <a:spcPts val="2858"/>
              </a:lnSpc>
              <a:buNone/>
            </a:pPr>
            <a:r>
              <a:rPr lang="en-US" sz="1786" dirty="0">
                <a:solidFill>
                  <a:srgbClr val="272525"/>
                </a:solidFill>
                <a:latin typeface="Inter" pitchFamily="34" charset="0"/>
                <a:ea typeface="Inter" pitchFamily="34" charset="-122"/>
                <a:cs typeface="Inter" pitchFamily="34" charset="-120"/>
              </a:rPr>
              <a:t>Adidas continuously optimizes its digital platforms, leveraging data-driven insights and user feedback to enhance functionality, design, and overall user experience, ensuring their customers can seamlessly engage with the brand.</a:t>
            </a:r>
            <a:endParaRPr lang="en-US" sz="178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42358" y="1569958"/>
            <a:ext cx="5089684" cy="5089684"/>
          </a:xfrm>
          <a:prstGeom prst="rect">
            <a:avLst/>
          </a:prstGeom>
        </p:spPr>
      </p:pic>
      <p:sp>
        <p:nvSpPr>
          <p:cNvPr id="6" name="Text 1"/>
          <p:cNvSpPr/>
          <p:nvPr/>
        </p:nvSpPr>
        <p:spPr>
          <a:xfrm>
            <a:off x="555665" y="1315522"/>
            <a:ext cx="5924550" cy="521017"/>
          </a:xfrm>
          <a:prstGeom prst="rect">
            <a:avLst/>
          </a:prstGeom>
          <a:noFill/>
          <a:ln/>
        </p:spPr>
        <p:txBody>
          <a:bodyPr wrap="none" rtlCol="0" anchor="t"/>
          <a:lstStyle/>
          <a:p>
            <a:pPr marL="0" indent="0">
              <a:lnSpc>
                <a:spcPts val="4102"/>
              </a:lnSpc>
              <a:buNone/>
            </a:pPr>
            <a:r>
              <a:rPr lang="en-US" sz="3282" b="1" dirty="0">
                <a:solidFill>
                  <a:srgbClr val="000000"/>
                </a:solidFill>
                <a:latin typeface="Petrona" pitchFamily="34" charset="0"/>
                <a:ea typeface="Petrona" pitchFamily="34" charset="-122"/>
                <a:cs typeface="Petrona" pitchFamily="34" charset="-120"/>
              </a:rPr>
              <a:t>Adidas' Social Media Platforms</a:t>
            </a:r>
            <a:endParaRPr lang="en-US" sz="3282" dirty="0"/>
          </a:p>
        </p:txBody>
      </p:sp>
      <p:pic>
        <p:nvPicPr>
          <p:cNvPr id="7" name="Image 3" descr="preencoded.png"/>
          <p:cNvPicPr>
            <a:picLocks noChangeAspect="1"/>
          </p:cNvPicPr>
          <p:nvPr/>
        </p:nvPicPr>
        <p:blipFill>
          <a:blip r:embed="rId6"/>
          <a:stretch>
            <a:fillRect/>
          </a:stretch>
        </p:blipFill>
        <p:spPr>
          <a:xfrm>
            <a:off x="555665" y="2074664"/>
            <a:ext cx="396835" cy="396835"/>
          </a:xfrm>
          <a:prstGeom prst="rect">
            <a:avLst/>
          </a:prstGeom>
        </p:spPr>
      </p:pic>
      <p:sp>
        <p:nvSpPr>
          <p:cNvPr id="8" name="Text 2"/>
          <p:cNvSpPr/>
          <p:nvPr/>
        </p:nvSpPr>
        <p:spPr>
          <a:xfrm>
            <a:off x="555665" y="2630210"/>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Instagram</a:t>
            </a:r>
            <a:endParaRPr lang="en-US" sz="1641" dirty="0"/>
          </a:p>
        </p:txBody>
      </p:sp>
      <p:sp>
        <p:nvSpPr>
          <p:cNvPr id="9" name="Text 3"/>
          <p:cNvSpPr/>
          <p:nvPr/>
        </p:nvSpPr>
        <p:spPr>
          <a:xfrm>
            <a:off x="555665" y="2985849"/>
            <a:ext cx="3897273" cy="1016318"/>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Adidas leverages Instagram to showcase their products, share behind-the-scenes content, and partner with influential athletes and creators to reach a visually-oriented audience.</a:t>
            </a:r>
            <a:endParaRPr lang="en-US" sz="1250" dirty="0"/>
          </a:p>
        </p:txBody>
      </p:sp>
      <p:pic>
        <p:nvPicPr>
          <p:cNvPr id="10" name="Image 4" descr="preencoded.png"/>
          <p:cNvPicPr>
            <a:picLocks noChangeAspect="1"/>
          </p:cNvPicPr>
          <p:nvPr/>
        </p:nvPicPr>
        <p:blipFill>
          <a:blip r:embed="rId7"/>
          <a:stretch>
            <a:fillRect/>
          </a:stretch>
        </p:blipFill>
        <p:spPr>
          <a:xfrm>
            <a:off x="4691063" y="2074664"/>
            <a:ext cx="396835" cy="396835"/>
          </a:xfrm>
          <a:prstGeom prst="rect">
            <a:avLst/>
          </a:prstGeom>
        </p:spPr>
      </p:pic>
      <p:sp>
        <p:nvSpPr>
          <p:cNvPr id="11" name="Text 4"/>
          <p:cNvSpPr/>
          <p:nvPr/>
        </p:nvSpPr>
        <p:spPr>
          <a:xfrm>
            <a:off x="4691063" y="2630210"/>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Twitter</a:t>
            </a:r>
            <a:endParaRPr lang="en-US" sz="1641" dirty="0"/>
          </a:p>
        </p:txBody>
      </p:sp>
      <p:sp>
        <p:nvSpPr>
          <p:cNvPr id="12" name="Text 5"/>
          <p:cNvSpPr/>
          <p:nvPr/>
        </p:nvSpPr>
        <p:spPr>
          <a:xfrm>
            <a:off x="4691063" y="2985849"/>
            <a:ext cx="3897273" cy="1270397"/>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Adidas uses Twitter to engage in real-time conversations, respond to customer queries, and leverage trending hashtags to amplify their brand messaging and stay relevant in the social media landscape.</a:t>
            </a:r>
            <a:endParaRPr lang="en-US" sz="1250" dirty="0"/>
          </a:p>
        </p:txBody>
      </p:sp>
      <p:pic>
        <p:nvPicPr>
          <p:cNvPr id="13" name="Image 5" descr="preencoded.png"/>
          <p:cNvPicPr>
            <a:picLocks noChangeAspect="1"/>
          </p:cNvPicPr>
          <p:nvPr/>
        </p:nvPicPr>
        <p:blipFill>
          <a:blip r:embed="rId8"/>
          <a:stretch>
            <a:fillRect/>
          </a:stretch>
        </p:blipFill>
        <p:spPr>
          <a:xfrm>
            <a:off x="555665" y="4732496"/>
            <a:ext cx="396835" cy="396835"/>
          </a:xfrm>
          <a:prstGeom prst="rect">
            <a:avLst/>
          </a:prstGeom>
        </p:spPr>
      </p:pic>
      <p:sp>
        <p:nvSpPr>
          <p:cNvPr id="14" name="Text 6"/>
          <p:cNvSpPr/>
          <p:nvPr/>
        </p:nvSpPr>
        <p:spPr>
          <a:xfrm>
            <a:off x="555665" y="528804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YouTube</a:t>
            </a:r>
            <a:endParaRPr lang="en-US" sz="1641" dirty="0"/>
          </a:p>
        </p:txBody>
      </p:sp>
      <p:sp>
        <p:nvSpPr>
          <p:cNvPr id="15" name="Text 7"/>
          <p:cNvSpPr/>
          <p:nvPr/>
        </p:nvSpPr>
        <p:spPr>
          <a:xfrm>
            <a:off x="555665" y="5643682"/>
            <a:ext cx="3897273" cy="1270397"/>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Adidas maintains a robust YouTube channel, featuring product demos, behind-the-scenes videos, and branded content that showcases their brand story and athletes, creating an immersive viewing experience.</a:t>
            </a:r>
            <a:endParaRPr lang="en-US" sz="1250" dirty="0"/>
          </a:p>
        </p:txBody>
      </p:sp>
      <p:pic>
        <p:nvPicPr>
          <p:cNvPr id="16" name="Image 6" descr="preencoded.png"/>
          <p:cNvPicPr>
            <a:picLocks noChangeAspect="1"/>
          </p:cNvPicPr>
          <p:nvPr/>
        </p:nvPicPr>
        <p:blipFill>
          <a:blip r:embed="rId9"/>
          <a:stretch>
            <a:fillRect/>
          </a:stretch>
        </p:blipFill>
        <p:spPr>
          <a:xfrm>
            <a:off x="4691063" y="4732496"/>
            <a:ext cx="396835" cy="396835"/>
          </a:xfrm>
          <a:prstGeom prst="rect">
            <a:avLst/>
          </a:prstGeom>
        </p:spPr>
      </p:pic>
      <p:sp>
        <p:nvSpPr>
          <p:cNvPr id="17" name="Text 8"/>
          <p:cNvSpPr/>
          <p:nvPr/>
        </p:nvSpPr>
        <p:spPr>
          <a:xfrm>
            <a:off x="4691063" y="5288042"/>
            <a:ext cx="2083951" cy="260390"/>
          </a:xfrm>
          <a:prstGeom prst="rect">
            <a:avLst/>
          </a:prstGeom>
          <a:noFill/>
          <a:ln/>
        </p:spPr>
        <p:txBody>
          <a:bodyPr wrap="none" rtlCol="0" anchor="t"/>
          <a:lstStyle/>
          <a:p>
            <a:pPr marL="0" indent="0" algn="l">
              <a:lnSpc>
                <a:spcPts val="2051"/>
              </a:lnSpc>
              <a:buNone/>
            </a:pPr>
            <a:r>
              <a:rPr lang="en-US" sz="1641" b="1" dirty="0">
                <a:solidFill>
                  <a:srgbClr val="272525"/>
                </a:solidFill>
                <a:latin typeface="Petrona" pitchFamily="34" charset="0"/>
                <a:ea typeface="Petrona" pitchFamily="34" charset="-122"/>
                <a:cs typeface="Petrona" pitchFamily="34" charset="-120"/>
              </a:rPr>
              <a:t>TikTok</a:t>
            </a:r>
            <a:endParaRPr lang="en-US" sz="1641" dirty="0"/>
          </a:p>
        </p:txBody>
      </p:sp>
      <p:sp>
        <p:nvSpPr>
          <p:cNvPr id="18" name="Text 9"/>
          <p:cNvSpPr/>
          <p:nvPr/>
        </p:nvSpPr>
        <p:spPr>
          <a:xfrm>
            <a:off x="4691063" y="5643682"/>
            <a:ext cx="3897273" cy="1270397"/>
          </a:xfrm>
          <a:prstGeom prst="rect">
            <a:avLst/>
          </a:prstGeom>
          <a:noFill/>
          <a:ln/>
        </p:spPr>
        <p:txBody>
          <a:bodyPr wrap="square" rtlCol="0" anchor="t"/>
          <a:lstStyle/>
          <a:p>
            <a:pPr marL="0" indent="0" algn="l">
              <a:lnSpc>
                <a:spcPts val="2000"/>
              </a:lnSpc>
              <a:buNone/>
            </a:pPr>
            <a:r>
              <a:rPr lang="en-US" sz="1250" dirty="0">
                <a:solidFill>
                  <a:srgbClr val="272525"/>
                </a:solidFill>
                <a:latin typeface="Inter" pitchFamily="34" charset="0"/>
                <a:ea typeface="Inter" pitchFamily="34" charset="-122"/>
                <a:cs typeface="Inter" pitchFamily="34" charset="-120"/>
              </a:rPr>
              <a:t>As a newer platform, Adidas has embraced TikTok's short-form video format to connect with a younger, more viral-driven audience, leveraging user-generated content and trending challenges to drive brand awareness.</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2407325"/>
          </a:xfrm>
          <a:prstGeom prst="rect">
            <a:avLst/>
          </a:prstGeom>
        </p:spPr>
      </p:pic>
      <p:pic>
        <p:nvPicPr>
          <p:cNvPr id="5" name="Image 2" descr="preencoded.png"/>
          <p:cNvPicPr>
            <a:picLocks noChangeAspect="1"/>
          </p:cNvPicPr>
          <p:nvPr/>
        </p:nvPicPr>
        <p:blipFill>
          <a:blip r:embed="rId5"/>
          <a:stretch>
            <a:fillRect/>
          </a:stretch>
        </p:blipFill>
        <p:spPr>
          <a:xfrm>
            <a:off x="6648450" y="240625"/>
            <a:ext cx="1333381" cy="1926074"/>
          </a:xfrm>
          <a:prstGeom prst="rect">
            <a:avLst/>
          </a:prstGeom>
        </p:spPr>
      </p:pic>
      <p:sp>
        <p:nvSpPr>
          <p:cNvPr id="6" name="Text 1"/>
          <p:cNvSpPr/>
          <p:nvPr/>
        </p:nvSpPr>
        <p:spPr>
          <a:xfrm>
            <a:off x="947737" y="3092172"/>
            <a:ext cx="10151388" cy="631865"/>
          </a:xfrm>
          <a:prstGeom prst="rect">
            <a:avLst/>
          </a:prstGeom>
          <a:noFill/>
          <a:ln/>
        </p:spPr>
        <p:txBody>
          <a:bodyPr wrap="none" rtlCol="0" anchor="t"/>
          <a:lstStyle/>
          <a:p>
            <a:pPr marL="0" indent="0">
              <a:lnSpc>
                <a:spcPts val="4976"/>
              </a:lnSpc>
              <a:buNone/>
            </a:pPr>
            <a:r>
              <a:rPr lang="en-US" sz="3981" b="1" dirty="0">
                <a:solidFill>
                  <a:srgbClr val="000000"/>
                </a:solidFill>
                <a:latin typeface="Petrona" pitchFamily="34" charset="0"/>
                <a:ea typeface="Petrona" pitchFamily="34" charset="-122"/>
                <a:cs typeface="Petrona" pitchFamily="34" charset="-120"/>
              </a:rPr>
              <a:t>Adidas' Digital Marketing Budget Allocation</a:t>
            </a:r>
            <a:endParaRPr lang="en-US" sz="3981" dirty="0"/>
          </a:p>
        </p:txBody>
      </p:sp>
      <p:pic>
        <p:nvPicPr>
          <p:cNvPr id="7" name="Image 3" descr="preencoded.png"/>
          <p:cNvPicPr>
            <a:picLocks noChangeAspect="1"/>
          </p:cNvPicPr>
          <p:nvPr/>
        </p:nvPicPr>
        <p:blipFill>
          <a:blip r:embed="rId6"/>
          <a:stretch>
            <a:fillRect/>
          </a:stretch>
        </p:blipFill>
        <p:spPr>
          <a:xfrm>
            <a:off x="947737" y="4012883"/>
            <a:ext cx="4244935" cy="770334"/>
          </a:xfrm>
          <a:prstGeom prst="rect">
            <a:avLst/>
          </a:prstGeom>
        </p:spPr>
      </p:pic>
      <p:sp>
        <p:nvSpPr>
          <p:cNvPr id="8" name="Text 2"/>
          <p:cNvSpPr/>
          <p:nvPr/>
        </p:nvSpPr>
        <p:spPr>
          <a:xfrm>
            <a:off x="1140262" y="5072063"/>
            <a:ext cx="2527697" cy="315873"/>
          </a:xfrm>
          <a:prstGeom prst="rect">
            <a:avLst/>
          </a:prstGeom>
          <a:noFill/>
          <a:ln/>
        </p:spPr>
        <p:txBody>
          <a:bodyPr wrap="none" rtlCol="0" anchor="t"/>
          <a:lstStyle/>
          <a:p>
            <a:pPr marL="0" indent="0" algn="l">
              <a:lnSpc>
                <a:spcPts val="2488"/>
              </a:lnSpc>
              <a:buNone/>
            </a:pPr>
            <a:r>
              <a:rPr lang="en-US" sz="1990" b="1" dirty="0">
                <a:solidFill>
                  <a:srgbClr val="272525"/>
                </a:solidFill>
                <a:latin typeface="Petrona" pitchFamily="34" charset="0"/>
                <a:ea typeface="Petrona" pitchFamily="34" charset="-122"/>
                <a:cs typeface="Petrona" pitchFamily="34" charset="-120"/>
              </a:rPr>
              <a:t>Paid Advertising</a:t>
            </a:r>
            <a:endParaRPr lang="en-US" sz="1990" dirty="0"/>
          </a:p>
        </p:txBody>
      </p:sp>
      <p:sp>
        <p:nvSpPr>
          <p:cNvPr id="9" name="Text 3"/>
          <p:cNvSpPr/>
          <p:nvPr/>
        </p:nvSpPr>
        <p:spPr>
          <a:xfrm>
            <a:off x="1140262" y="5503426"/>
            <a:ext cx="3859887" cy="1848803"/>
          </a:xfrm>
          <a:prstGeom prst="rect">
            <a:avLst/>
          </a:prstGeom>
          <a:noFill/>
          <a:ln/>
        </p:spPr>
        <p:txBody>
          <a:bodyPr wrap="square" rtlCol="0" anchor="t"/>
          <a:lstStyle/>
          <a:p>
            <a:pPr marL="0" indent="0" algn="l">
              <a:lnSpc>
                <a:spcPts val="2426"/>
              </a:lnSpc>
              <a:buNone/>
            </a:pPr>
            <a:r>
              <a:rPr lang="en-US" sz="1516" dirty="0">
                <a:solidFill>
                  <a:srgbClr val="272525"/>
                </a:solidFill>
                <a:latin typeface="Inter" pitchFamily="34" charset="0"/>
                <a:ea typeface="Inter" pitchFamily="34" charset="-122"/>
                <a:cs typeface="Inter" pitchFamily="34" charset="-120"/>
              </a:rPr>
              <a:t>Adidas allocates a significant portion of its digital marketing budget to paid advertising, including search engine marketing, social media ads, and programmatic display campaigns to reach a wider audience and drive conversions.</a:t>
            </a:r>
            <a:endParaRPr lang="en-US" sz="1516" dirty="0"/>
          </a:p>
        </p:txBody>
      </p:sp>
      <p:pic>
        <p:nvPicPr>
          <p:cNvPr id="10" name="Image 4" descr="preencoded.png"/>
          <p:cNvPicPr>
            <a:picLocks noChangeAspect="1"/>
          </p:cNvPicPr>
          <p:nvPr/>
        </p:nvPicPr>
        <p:blipFill>
          <a:blip r:embed="rId7"/>
          <a:stretch>
            <a:fillRect/>
          </a:stretch>
        </p:blipFill>
        <p:spPr>
          <a:xfrm>
            <a:off x="5192673" y="4012883"/>
            <a:ext cx="4244935" cy="770334"/>
          </a:xfrm>
          <a:prstGeom prst="rect">
            <a:avLst/>
          </a:prstGeom>
        </p:spPr>
      </p:pic>
      <p:sp>
        <p:nvSpPr>
          <p:cNvPr id="11" name="Text 4"/>
          <p:cNvSpPr/>
          <p:nvPr/>
        </p:nvSpPr>
        <p:spPr>
          <a:xfrm>
            <a:off x="5385197" y="5072063"/>
            <a:ext cx="2527697" cy="315873"/>
          </a:xfrm>
          <a:prstGeom prst="rect">
            <a:avLst/>
          </a:prstGeom>
          <a:noFill/>
          <a:ln/>
        </p:spPr>
        <p:txBody>
          <a:bodyPr wrap="none" rtlCol="0" anchor="t"/>
          <a:lstStyle/>
          <a:p>
            <a:pPr marL="0" indent="0" algn="l">
              <a:lnSpc>
                <a:spcPts val="2488"/>
              </a:lnSpc>
              <a:buNone/>
            </a:pPr>
            <a:r>
              <a:rPr lang="en-US" sz="1990" b="1" dirty="0">
                <a:solidFill>
                  <a:srgbClr val="272525"/>
                </a:solidFill>
                <a:latin typeface="Petrona" pitchFamily="34" charset="0"/>
                <a:ea typeface="Petrona" pitchFamily="34" charset="-122"/>
                <a:cs typeface="Petrona" pitchFamily="34" charset="-120"/>
              </a:rPr>
              <a:t>Content Creation</a:t>
            </a:r>
            <a:endParaRPr lang="en-US" sz="1990" dirty="0"/>
          </a:p>
        </p:txBody>
      </p:sp>
      <p:sp>
        <p:nvSpPr>
          <p:cNvPr id="12" name="Text 5"/>
          <p:cNvSpPr/>
          <p:nvPr/>
        </p:nvSpPr>
        <p:spPr>
          <a:xfrm>
            <a:off x="5385197" y="5503426"/>
            <a:ext cx="3859887" cy="1540669"/>
          </a:xfrm>
          <a:prstGeom prst="rect">
            <a:avLst/>
          </a:prstGeom>
          <a:noFill/>
          <a:ln/>
        </p:spPr>
        <p:txBody>
          <a:bodyPr wrap="square" rtlCol="0" anchor="t"/>
          <a:lstStyle/>
          <a:p>
            <a:pPr marL="0" indent="0" algn="l">
              <a:lnSpc>
                <a:spcPts val="2426"/>
              </a:lnSpc>
              <a:buNone/>
            </a:pPr>
            <a:r>
              <a:rPr lang="en-US" sz="1516" dirty="0">
                <a:solidFill>
                  <a:srgbClr val="272525"/>
                </a:solidFill>
                <a:latin typeface="Inter" pitchFamily="34" charset="0"/>
                <a:ea typeface="Inter" pitchFamily="34" charset="-122"/>
                <a:cs typeface="Inter" pitchFamily="34" charset="-120"/>
              </a:rPr>
              <a:t>Adidas invests in creating engaging, high-quality content, such as product videos, brand storytelling, and influencer collaborations, to build brand loyalty and increase customer engagement.</a:t>
            </a:r>
            <a:endParaRPr lang="en-US" sz="1516" dirty="0"/>
          </a:p>
        </p:txBody>
      </p:sp>
      <p:pic>
        <p:nvPicPr>
          <p:cNvPr id="13" name="Image 5" descr="preencoded.png"/>
          <p:cNvPicPr>
            <a:picLocks noChangeAspect="1"/>
          </p:cNvPicPr>
          <p:nvPr/>
        </p:nvPicPr>
        <p:blipFill>
          <a:blip r:embed="rId8"/>
          <a:stretch>
            <a:fillRect/>
          </a:stretch>
        </p:blipFill>
        <p:spPr>
          <a:xfrm>
            <a:off x="9437608" y="4012883"/>
            <a:ext cx="4244935" cy="770334"/>
          </a:xfrm>
          <a:prstGeom prst="rect">
            <a:avLst/>
          </a:prstGeom>
        </p:spPr>
      </p:pic>
      <p:sp>
        <p:nvSpPr>
          <p:cNvPr id="14" name="Text 6"/>
          <p:cNvSpPr/>
          <p:nvPr/>
        </p:nvSpPr>
        <p:spPr>
          <a:xfrm>
            <a:off x="9630132" y="5072063"/>
            <a:ext cx="2527697" cy="315873"/>
          </a:xfrm>
          <a:prstGeom prst="rect">
            <a:avLst/>
          </a:prstGeom>
          <a:noFill/>
          <a:ln/>
        </p:spPr>
        <p:txBody>
          <a:bodyPr wrap="none" rtlCol="0" anchor="t"/>
          <a:lstStyle/>
          <a:p>
            <a:pPr marL="0" indent="0" algn="l">
              <a:lnSpc>
                <a:spcPts val="2488"/>
              </a:lnSpc>
              <a:buNone/>
            </a:pPr>
            <a:r>
              <a:rPr lang="en-US" sz="1990" b="1" dirty="0">
                <a:solidFill>
                  <a:srgbClr val="272525"/>
                </a:solidFill>
                <a:latin typeface="Petrona" pitchFamily="34" charset="0"/>
                <a:ea typeface="Petrona" pitchFamily="34" charset="-122"/>
                <a:cs typeface="Petrona" pitchFamily="34" charset="-120"/>
              </a:rPr>
              <a:t>Data Analytics</a:t>
            </a:r>
            <a:endParaRPr lang="en-US" sz="1990" dirty="0"/>
          </a:p>
        </p:txBody>
      </p:sp>
      <p:sp>
        <p:nvSpPr>
          <p:cNvPr id="15" name="Text 7"/>
          <p:cNvSpPr/>
          <p:nvPr/>
        </p:nvSpPr>
        <p:spPr>
          <a:xfrm>
            <a:off x="9630132" y="5503426"/>
            <a:ext cx="3859887" cy="1848803"/>
          </a:xfrm>
          <a:prstGeom prst="rect">
            <a:avLst/>
          </a:prstGeom>
          <a:noFill/>
          <a:ln/>
        </p:spPr>
        <p:txBody>
          <a:bodyPr wrap="square" rtlCol="0" anchor="t"/>
          <a:lstStyle/>
          <a:p>
            <a:pPr marL="0" indent="0" algn="l">
              <a:lnSpc>
                <a:spcPts val="2426"/>
              </a:lnSpc>
              <a:buNone/>
            </a:pPr>
            <a:r>
              <a:rPr lang="en-US" sz="1516" dirty="0">
                <a:solidFill>
                  <a:srgbClr val="272525"/>
                </a:solidFill>
                <a:latin typeface="Inter" pitchFamily="34" charset="0"/>
                <a:ea typeface="Inter" pitchFamily="34" charset="-122"/>
                <a:cs typeface="Inter" pitchFamily="34" charset="-120"/>
              </a:rPr>
              <a:t>Adidas dedicates a portion of its digital marketing budget to data analytics, leveraging insights to optimize their campaigns, personalize customer experiences, and make informed, data-driven decisions.</a:t>
            </a:r>
            <a:endParaRPr lang="en-US" sz="1516"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TotalTime>
  <Words>1109</Words>
  <Application>Microsoft Macintosh PowerPoint</Application>
  <PresentationFormat>Custom</PresentationFormat>
  <Paragraphs>122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Inter</vt:lpstr>
      <vt:lpstr>Petrona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Paramjeet Singh(MBA-24)</cp:lastModifiedBy>
  <cp:revision>3</cp:revision>
  <dcterms:created xsi:type="dcterms:W3CDTF">2024-08-15T14:53:05Z</dcterms:created>
  <dcterms:modified xsi:type="dcterms:W3CDTF">2024-08-15T15:19:11Z</dcterms:modified>
</cp:coreProperties>
</file>